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Raleway"/>
      <p:regular r:id="rId49"/>
      <p:bold r:id="rId50"/>
      <p:italic r:id="rId51"/>
      <p:boldItalic r:id="rId52"/>
    </p:embeddedFont>
    <p:embeddedFont>
      <p:font typeface="Cormorant Garamond SemiBold"/>
      <p:regular r:id="rId53"/>
      <p:bold r:id="rId54"/>
      <p:italic r:id="rId55"/>
      <p:boldItalic r:id="rId56"/>
    </p:embeddedFont>
    <p:embeddedFont>
      <p:font typeface="Cormorant Garamond"/>
      <p:regular r:id="rId57"/>
      <p:bold r:id="rId58"/>
      <p:italic r:id="rId59"/>
      <p:boldItalic r:id="rId60"/>
    </p:embeddedFont>
    <p:embeddedFont>
      <p:font typeface="Lora"/>
      <p:regular r:id="rId61"/>
      <p:bold r:id="rId62"/>
      <p:italic r:id="rId63"/>
      <p:boldItalic r:id="rId64"/>
    </p:embeddedFont>
    <p:embeddedFont>
      <p:font typeface="Cormorant Garamond Medium"/>
      <p:regular r:id="rId65"/>
      <p:bold r:id="rId66"/>
      <p:italic r:id="rId67"/>
      <p:boldItalic r:id="rId68"/>
    </p:embeddedFont>
    <p:embeddedFont>
      <p:font typeface="Open Sans Light"/>
      <p:regular r:id="rId69"/>
      <p:bold r:id="rId70"/>
      <p:italic r:id="rId71"/>
      <p:boldItalic r:id="rId72"/>
    </p:embeddedFont>
    <p:embeddedFont>
      <p:font typeface="Open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aleway-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regular.fntdata"/><Relationship Id="rId72" Type="http://schemas.openxmlformats.org/officeDocument/2006/relationships/font" Target="fonts/OpenSansLight-boldItalic.fntdata"/><Relationship Id="rId31" Type="http://schemas.openxmlformats.org/officeDocument/2006/relationships/slide" Target="slides/slide26.xml"/><Relationship Id="rId75" Type="http://schemas.openxmlformats.org/officeDocument/2006/relationships/font" Target="fonts/OpenSans-italic.fntdata"/><Relationship Id="rId30" Type="http://schemas.openxmlformats.org/officeDocument/2006/relationships/slide" Target="slides/slide25.xml"/><Relationship Id="rId74" Type="http://schemas.openxmlformats.org/officeDocument/2006/relationships/font" Target="fonts/OpenSans-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OpenSans-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Light-italic.fntdata"/><Relationship Id="rId70" Type="http://schemas.openxmlformats.org/officeDocument/2006/relationships/font" Target="fonts/OpenSansLight-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Lora-bold.fntdata"/><Relationship Id="rId61" Type="http://schemas.openxmlformats.org/officeDocument/2006/relationships/font" Target="fonts/Lora-regular.fntdata"/><Relationship Id="rId20" Type="http://schemas.openxmlformats.org/officeDocument/2006/relationships/slide" Target="slides/slide15.xml"/><Relationship Id="rId64" Type="http://schemas.openxmlformats.org/officeDocument/2006/relationships/font" Target="fonts/Lora-boldItalic.fntdata"/><Relationship Id="rId63" Type="http://schemas.openxmlformats.org/officeDocument/2006/relationships/font" Target="fonts/Lora-italic.fntdata"/><Relationship Id="rId22" Type="http://schemas.openxmlformats.org/officeDocument/2006/relationships/slide" Target="slides/slide17.xml"/><Relationship Id="rId66" Type="http://schemas.openxmlformats.org/officeDocument/2006/relationships/font" Target="fonts/CormorantGaramondMedium-bold.fntdata"/><Relationship Id="rId21" Type="http://schemas.openxmlformats.org/officeDocument/2006/relationships/slide" Target="slides/slide16.xml"/><Relationship Id="rId65" Type="http://schemas.openxmlformats.org/officeDocument/2006/relationships/font" Target="fonts/CormorantGaramondMedium-regular.fntdata"/><Relationship Id="rId24" Type="http://schemas.openxmlformats.org/officeDocument/2006/relationships/slide" Target="slides/slide19.xml"/><Relationship Id="rId68" Type="http://schemas.openxmlformats.org/officeDocument/2006/relationships/font" Target="fonts/CormorantGaramondMedium-boldItalic.fntdata"/><Relationship Id="rId23" Type="http://schemas.openxmlformats.org/officeDocument/2006/relationships/slide" Target="slides/slide18.xml"/><Relationship Id="rId67" Type="http://schemas.openxmlformats.org/officeDocument/2006/relationships/font" Target="fonts/CormorantGaramondMedium-italic.fntdata"/><Relationship Id="rId60" Type="http://schemas.openxmlformats.org/officeDocument/2006/relationships/font" Target="fonts/CormorantGaramond-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Light-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italic.fntdata"/><Relationship Id="rId50" Type="http://schemas.openxmlformats.org/officeDocument/2006/relationships/font" Target="fonts/Raleway-bold.fntdata"/><Relationship Id="rId53" Type="http://schemas.openxmlformats.org/officeDocument/2006/relationships/font" Target="fonts/CormorantGaramondSemiBold-regular.fntdata"/><Relationship Id="rId52" Type="http://schemas.openxmlformats.org/officeDocument/2006/relationships/font" Target="fonts/Raleway-boldItalic.fntdata"/><Relationship Id="rId11" Type="http://schemas.openxmlformats.org/officeDocument/2006/relationships/slide" Target="slides/slide6.xml"/><Relationship Id="rId55" Type="http://schemas.openxmlformats.org/officeDocument/2006/relationships/font" Target="fonts/CormorantGaramondSemiBold-italic.fntdata"/><Relationship Id="rId10" Type="http://schemas.openxmlformats.org/officeDocument/2006/relationships/slide" Target="slides/slide5.xml"/><Relationship Id="rId54" Type="http://schemas.openxmlformats.org/officeDocument/2006/relationships/font" Target="fonts/CormorantGaramondSemiBold-bold.fntdata"/><Relationship Id="rId13" Type="http://schemas.openxmlformats.org/officeDocument/2006/relationships/slide" Target="slides/slide8.xml"/><Relationship Id="rId57" Type="http://schemas.openxmlformats.org/officeDocument/2006/relationships/font" Target="fonts/CormorantGaramond-regular.fntdata"/><Relationship Id="rId12" Type="http://schemas.openxmlformats.org/officeDocument/2006/relationships/slide" Target="slides/slide7.xml"/><Relationship Id="rId56" Type="http://schemas.openxmlformats.org/officeDocument/2006/relationships/font" Target="fonts/CormorantGaramondSemiBold-boldItalic.fntdata"/><Relationship Id="rId15" Type="http://schemas.openxmlformats.org/officeDocument/2006/relationships/slide" Target="slides/slide10.xml"/><Relationship Id="rId59" Type="http://schemas.openxmlformats.org/officeDocument/2006/relationships/font" Target="fonts/CormorantGaramond-italic.fntdata"/><Relationship Id="rId14" Type="http://schemas.openxmlformats.org/officeDocument/2006/relationships/slide" Target="slides/slide9.xml"/><Relationship Id="rId58" Type="http://schemas.openxmlformats.org/officeDocument/2006/relationships/font" Target="fonts/CormorantGaramon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aaf738605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aaf738605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af738605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af738605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af7386054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af7386054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aaf738605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aaf738605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aaf738605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aaf738605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aaf738605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aaf738605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af738605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af738605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aaf7386054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aaf7386054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aaf7386054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aaf7386054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af7386054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af7386054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aad00c46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aad00c46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af7386054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af738605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af738605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af738605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af738605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af738605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af7386054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af738605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af7386054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af7386054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aaf7386054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aaf7386054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aaf7386054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aaf7386054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af7386054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af7386054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af738605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af738605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af738605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af738605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aad00c461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aad00c46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aaf7386054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aaf7386054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aaf738605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aaf738605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aaf7386054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aaf7386054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af738605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af738605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aaf7386054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aaf7386054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aaf738605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aaf738605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af7386054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af7386054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aaf7386054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aaf7386054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aaf7386054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aaf7386054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aaf7386054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aaf7386054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aaf738605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aaf738605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af7386054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aaf7386054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aaf7386054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aaf7386054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aaf7386054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aaf7386054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aacc5af17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aacc5af17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aaf738605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aaf738605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af738605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af738605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af738605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af738605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af738605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af738605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af738605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af738605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2400"/>
              <a:buNone/>
              <a:defRPr sz="2400">
                <a:solidFill>
                  <a:schemeClr val="lt2"/>
                </a:solidFill>
              </a:defRPr>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99275" y="4725200"/>
            <a:ext cx="548700" cy="320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GB"/>
              <a:t>‹#›</a:t>
            </a:fld>
            <a:endParaRPr/>
          </a:p>
        </p:txBody>
      </p:sp>
      <p:pic>
        <p:nvPicPr>
          <p:cNvPr id="14" name="Google Shape;14;p2"/>
          <p:cNvPicPr preferRelativeResize="0"/>
          <p:nvPr/>
        </p:nvPicPr>
        <p:blipFill rotWithShape="1">
          <a:blip r:embed="rId2">
            <a:alphaModFix/>
          </a:blip>
          <a:srcRect b="59113" l="0" r="0" t="0"/>
          <a:stretch/>
        </p:blipFill>
        <p:spPr>
          <a:xfrm>
            <a:off x="0" y="2651100"/>
            <a:ext cx="9144000" cy="2492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TITLE_1">
    <p:spTree>
      <p:nvGrpSpPr>
        <p:cNvPr id="15" name="Shape 15"/>
        <p:cNvGrpSpPr/>
        <p:nvPr/>
      </p:nvGrpSpPr>
      <p:grpSpPr>
        <a:xfrm>
          <a:off x="0" y="0"/>
          <a:ext cx="0" cy="0"/>
          <a:chOff x="0" y="0"/>
          <a:chExt cx="0" cy="0"/>
        </a:xfrm>
      </p:grpSpPr>
      <p:sp>
        <p:nvSpPr>
          <p:cNvPr id="16" name="Google Shape;16;p3"/>
          <p:cNvSpPr txBox="1"/>
          <p:nvPr>
            <p:ph type="ctrTitle"/>
          </p:nvPr>
        </p:nvSpPr>
        <p:spPr>
          <a:xfrm>
            <a:off x="4256800" y="264475"/>
            <a:ext cx="4412700" cy="14736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 type="subTitle"/>
          </p:nvPr>
        </p:nvSpPr>
        <p:spPr>
          <a:xfrm>
            <a:off x="4256700" y="2067725"/>
            <a:ext cx="4412700" cy="861000"/>
          </a:xfrm>
          <a:prstGeom prst="rect">
            <a:avLst/>
          </a:prstGeom>
        </p:spPr>
        <p:txBody>
          <a:bodyPr anchorCtr="0" anchor="t" bIns="91425" lIns="91425" spcFirstLastPara="1" rIns="91425" wrap="square" tIns="91425">
            <a:normAutofit/>
          </a:bodyPr>
          <a:lstStyle>
            <a:lvl1pPr lvl="0" rtl="0">
              <a:lnSpc>
                <a:spcPct val="115000"/>
              </a:lnSpc>
              <a:spcBef>
                <a:spcPts val="0"/>
              </a:spcBef>
              <a:spcAft>
                <a:spcPts val="0"/>
              </a:spcAft>
              <a:buClr>
                <a:schemeClr val="lt2"/>
              </a:buClr>
              <a:buSzPts val="2400"/>
              <a:buNone/>
              <a:defRPr sz="2400">
                <a:solidFill>
                  <a:schemeClr val="lt2"/>
                </a:solidFill>
              </a:defRPr>
            </a:lvl1pPr>
            <a:lvl2pPr lvl="1" rtl="0">
              <a:lnSpc>
                <a:spcPct val="115000"/>
              </a:lnSpc>
              <a:spcBef>
                <a:spcPts val="0"/>
              </a:spcBef>
              <a:spcAft>
                <a:spcPts val="0"/>
              </a:spcAft>
              <a:buSzPts val="2400"/>
              <a:buNone/>
              <a:defRPr sz="2400"/>
            </a:lvl2pPr>
            <a:lvl3pPr lvl="2" rtl="0">
              <a:lnSpc>
                <a:spcPct val="115000"/>
              </a:lnSpc>
              <a:spcBef>
                <a:spcPts val="0"/>
              </a:spcBef>
              <a:spcAft>
                <a:spcPts val="0"/>
              </a:spcAft>
              <a:buSzPts val="2400"/>
              <a:buNone/>
              <a:defRPr sz="2400"/>
            </a:lvl3pPr>
            <a:lvl4pPr lvl="3" rtl="0">
              <a:lnSpc>
                <a:spcPct val="115000"/>
              </a:lnSpc>
              <a:spcBef>
                <a:spcPts val="0"/>
              </a:spcBef>
              <a:spcAft>
                <a:spcPts val="0"/>
              </a:spcAft>
              <a:buSzPts val="2400"/>
              <a:buNone/>
              <a:defRPr sz="2400"/>
            </a:lvl4pPr>
            <a:lvl5pPr lvl="4" rtl="0">
              <a:lnSpc>
                <a:spcPct val="115000"/>
              </a:lnSpc>
              <a:spcBef>
                <a:spcPts val="0"/>
              </a:spcBef>
              <a:spcAft>
                <a:spcPts val="0"/>
              </a:spcAft>
              <a:buSzPts val="2400"/>
              <a:buNone/>
              <a:defRPr sz="2400"/>
            </a:lvl5pPr>
            <a:lvl6pPr lvl="5" rtl="0">
              <a:lnSpc>
                <a:spcPct val="115000"/>
              </a:lnSpc>
              <a:spcBef>
                <a:spcPts val="0"/>
              </a:spcBef>
              <a:spcAft>
                <a:spcPts val="0"/>
              </a:spcAft>
              <a:buSzPts val="2400"/>
              <a:buNone/>
              <a:defRPr sz="2400"/>
            </a:lvl6pPr>
            <a:lvl7pPr lvl="6" rtl="0">
              <a:lnSpc>
                <a:spcPct val="115000"/>
              </a:lnSpc>
              <a:spcBef>
                <a:spcPts val="0"/>
              </a:spcBef>
              <a:spcAft>
                <a:spcPts val="0"/>
              </a:spcAft>
              <a:buSzPts val="2400"/>
              <a:buNone/>
              <a:defRPr sz="2400"/>
            </a:lvl7pPr>
            <a:lvl8pPr lvl="7" rtl="0">
              <a:lnSpc>
                <a:spcPct val="115000"/>
              </a:lnSpc>
              <a:spcBef>
                <a:spcPts val="0"/>
              </a:spcBef>
              <a:spcAft>
                <a:spcPts val="0"/>
              </a:spcAft>
              <a:buSzPts val="2400"/>
              <a:buNone/>
              <a:defRPr sz="2400"/>
            </a:lvl8pPr>
            <a:lvl9pPr lvl="8" rtl="0">
              <a:lnSpc>
                <a:spcPct val="115000"/>
              </a:lnSpc>
              <a:spcBef>
                <a:spcPts val="0"/>
              </a:spcBef>
              <a:spcAft>
                <a:spcPts val="0"/>
              </a:spcAft>
              <a:buSzPts val="2400"/>
              <a:buNone/>
              <a:defRPr sz="2400"/>
            </a:lvl9pPr>
          </a:lstStyle>
          <a:p/>
        </p:txBody>
      </p:sp>
      <p:sp>
        <p:nvSpPr>
          <p:cNvPr id="18" name="Google Shape;18;p3"/>
          <p:cNvSpPr txBox="1"/>
          <p:nvPr>
            <p:ph idx="12" type="sldNum"/>
          </p:nvPr>
        </p:nvSpPr>
        <p:spPr>
          <a:xfrm>
            <a:off x="99275" y="4725200"/>
            <a:ext cx="548700" cy="3207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GB"/>
              <a:t>‹#›</a:t>
            </a:fld>
            <a:endParaRPr/>
          </a:p>
        </p:txBody>
      </p:sp>
      <p:pic>
        <p:nvPicPr>
          <p:cNvPr id="19" name="Google Shape;19;p3"/>
          <p:cNvPicPr preferRelativeResize="0"/>
          <p:nvPr/>
        </p:nvPicPr>
        <p:blipFill rotWithShape="1">
          <a:blip r:embed="rId2">
            <a:alphaModFix/>
          </a:blip>
          <a:srcRect b="15626" l="0" r="57757" t="0"/>
          <a:stretch/>
        </p:blipFill>
        <p:spPr>
          <a:xfrm>
            <a:off x="0" y="0"/>
            <a:ext cx="3862551"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4"/>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22" name="Google Shape;22;p4"/>
          <p:cNvSpPr txBox="1"/>
          <p:nvPr>
            <p:ph idx="12" type="sldNum"/>
          </p:nvPr>
        </p:nvSpPr>
        <p:spPr>
          <a:xfrm>
            <a:off x="99275" y="4725200"/>
            <a:ext cx="548700" cy="3207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l">
              <a:spcBef>
                <a:spcPts val="0"/>
              </a:spcBef>
              <a:spcAft>
                <a:spcPts val="0"/>
              </a:spcAft>
              <a:buNone/>
            </a:pPr>
            <a:fld id="{00000000-1234-1234-1234-123412341234}" type="slidenum">
              <a:rPr lang="en-GB"/>
              <a:t>‹#›</a:t>
            </a:fld>
            <a:endParaRPr/>
          </a:p>
        </p:txBody>
      </p:sp>
      <p:pic>
        <p:nvPicPr>
          <p:cNvPr id="23" name="Google Shape;23;p4"/>
          <p:cNvPicPr preferRelativeResize="0"/>
          <p:nvPr/>
        </p:nvPicPr>
        <p:blipFill rotWithShape="1">
          <a:blip r:embed="rId2">
            <a:alphaModFix/>
          </a:blip>
          <a:srcRect b="59113" l="0" r="0" t="0"/>
          <a:stretch/>
        </p:blipFill>
        <p:spPr>
          <a:xfrm>
            <a:off x="5725" y="2651100"/>
            <a:ext cx="9144000" cy="2492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pic>
        <p:nvPicPr>
          <p:cNvPr id="25" name="Google Shape;25;p5"/>
          <p:cNvPicPr preferRelativeResize="0"/>
          <p:nvPr/>
        </p:nvPicPr>
        <p:blipFill rotWithShape="1">
          <a:blip r:embed="rId2">
            <a:alphaModFix/>
          </a:blip>
          <a:srcRect b="15626" l="32328" r="52860" t="0"/>
          <a:stretch/>
        </p:blipFill>
        <p:spPr>
          <a:xfrm>
            <a:off x="7750" y="-350"/>
            <a:ext cx="1354401" cy="5143500"/>
          </a:xfrm>
          <a:prstGeom prst="rect">
            <a:avLst/>
          </a:prstGeom>
          <a:noFill/>
          <a:ln>
            <a:noFill/>
          </a:ln>
        </p:spPr>
      </p:pic>
      <p:cxnSp>
        <p:nvCxnSpPr>
          <p:cNvPr id="26" name="Google Shape;26;p5"/>
          <p:cNvCxnSpPr>
            <a:stCxn id="27" idx="4"/>
            <a:endCxn id="28" idx="0"/>
          </p:cNvCxnSpPr>
          <p:nvPr/>
        </p:nvCxnSpPr>
        <p:spPr>
          <a:xfrm>
            <a:off x="1178925" y="2407300"/>
            <a:ext cx="0" cy="1471200"/>
          </a:xfrm>
          <a:prstGeom prst="straightConnector1">
            <a:avLst/>
          </a:prstGeom>
          <a:noFill/>
          <a:ln cap="flat" cmpd="sng" w="9525">
            <a:solidFill>
              <a:schemeClr val="lt1"/>
            </a:solidFill>
            <a:prstDash val="solid"/>
            <a:round/>
            <a:headEnd len="med" w="med" type="none"/>
            <a:tailEnd len="med" w="med" type="none"/>
          </a:ln>
        </p:spPr>
      </p:cxnSp>
      <p:sp>
        <p:nvSpPr>
          <p:cNvPr id="29" name="Google Shape;29;p5"/>
          <p:cNvSpPr txBox="1"/>
          <p:nvPr>
            <p:ph type="title"/>
          </p:nvPr>
        </p:nvSpPr>
        <p:spPr>
          <a:xfrm>
            <a:off x="1621775" y="445025"/>
            <a:ext cx="72102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5"/>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31" name="Google Shape;31;p5"/>
          <p:cNvSpPr txBox="1"/>
          <p:nvPr>
            <p:ph idx="12" type="sldNum"/>
          </p:nvPr>
        </p:nvSpPr>
        <p:spPr>
          <a:xfrm>
            <a:off x="99275" y="4725200"/>
            <a:ext cx="548700" cy="320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
        <p:nvSpPr>
          <p:cNvPr id="27" name="Google Shape;27;p5"/>
          <p:cNvSpPr/>
          <p:nvPr/>
        </p:nvSpPr>
        <p:spPr>
          <a:xfrm>
            <a:off x="1114425" y="22783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32" name="Google Shape;32;p5"/>
          <p:cNvSpPr/>
          <p:nvPr/>
        </p:nvSpPr>
        <p:spPr>
          <a:xfrm>
            <a:off x="1114425" y="28117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33" name="Google Shape;33;p5"/>
          <p:cNvSpPr/>
          <p:nvPr/>
        </p:nvSpPr>
        <p:spPr>
          <a:xfrm>
            <a:off x="1114425" y="33451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28" name="Google Shape;28;p5"/>
          <p:cNvSpPr/>
          <p:nvPr/>
        </p:nvSpPr>
        <p:spPr>
          <a:xfrm>
            <a:off x="1114425" y="38785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34" name="Google Shape;34;p5"/>
          <p:cNvSpPr txBox="1"/>
          <p:nvPr/>
        </p:nvSpPr>
        <p:spPr>
          <a:xfrm>
            <a:off x="255350" y="2125475"/>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Introduction to databases</a:t>
            </a:r>
            <a:endParaRPr sz="900">
              <a:solidFill>
                <a:schemeClr val="lt1"/>
              </a:solidFill>
              <a:latin typeface="Cormorant Garamond SemiBold"/>
              <a:ea typeface="Cormorant Garamond SemiBold"/>
              <a:cs typeface="Cormorant Garamond SemiBold"/>
              <a:sym typeface="Cormorant Garamond SemiBold"/>
            </a:endParaRPr>
          </a:p>
        </p:txBody>
      </p:sp>
      <p:sp>
        <p:nvSpPr>
          <p:cNvPr id="35" name="Google Shape;35;p5"/>
          <p:cNvSpPr txBox="1"/>
          <p:nvPr/>
        </p:nvSpPr>
        <p:spPr>
          <a:xfrm>
            <a:off x="255350" y="2664850"/>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Database design</a:t>
            </a:r>
            <a:endParaRPr sz="900">
              <a:solidFill>
                <a:schemeClr val="lt1"/>
              </a:solidFill>
              <a:latin typeface="Cormorant Garamond SemiBold"/>
              <a:ea typeface="Cormorant Garamond SemiBold"/>
              <a:cs typeface="Cormorant Garamond SemiBold"/>
              <a:sym typeface="Cormorant Garamond SemiBold"/>
            </a:endParaRPr>
          </a:p>
        </p:txBody>
      </p:sp>
      <p:sp>
        <p:nvSpPr>
          <p:cNvPr id="36" name="Google Shape;36;p5"/>
          <p:cNvSpPr txBox="1"/>
          <p:nvPr/>
        </p:nvSpPr>
        <p:spPr>
          <a:xfrm>
            <a:off x="255350" y="3204225"/>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Relational databases</a:t>
            </a:r>
            <a:endParaRPr sz="900">
              <a:solidFill>
                <a:schemeClr val="lt1"/>
              </a:solidFill>
              <a:latin typeface="Cormorant Garamond SemiBold"/>
              <a:ea typeface="Cormorant Garamond SemiBold"/>
              <a:cs typeface="Cormorant Garamond SemiBold"/>
              <a:sym typeface="Cormorant Garamond SemiBold"/>
            </a:endParaRPr>
          </a:p>
        </p:txBody>
      </p:sp>
      <p:sp>
        <p:nvSpPr>
          <p:cNvPr id="37" name="Google Shape;37;p5"/>
          <p:cNvSpPr txBox="1"/>
          <p:nvPr/>
        </p:nvSpPr>
        <p:spPr>
          <a:xfrm>
            <a:off x="255350" y="3743600"/>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Graph databases</a:t>
            </a:r>
            <a:endParaRPr sz="900">
              <a:solidFill>
                <a:schemeClr val="lt1"/>
              </a:solidFill>
              <a:latin typeface="Cormorant Garamond SemiBold"/>
              <a:ea typeface="Cormorant Garamond SemiBold"/>
              <a:cs typeface="Cormorant Garamond SemiBold"/>
              <a:sym typeface="Cormorant Garamond Semi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b="15626" l="32328" r="52860" t="0"/>
          <a:stretch/>
        </p:blipFill>
        <p:spPr>
          <a:xfrm>
            <a:off x="7750" y="-350"/>
            <a:ext cx="1354401" cy="5143500"/>
          </a:xfrm>
          <a:prstGeom prst="rect">
            <a:avLst/>
          </a:prstGeom>
          <a:noFill/>
          <a:ln>
            <a:noFill/>
          </a:ln>
        </p:spPr>
      </p:pic>
      <p:sp>
        <p:nvSpPr>
          <p:cNvPr id="40" name="Google Shape;40;p6"/>
          <p:cNvSpPr txBox="1"/>
          <p:nvPr>
            <p:ph type="title"/>
          </p:nvPr>
        </p:nvSpPr>
        <p:spPr>
          <a:xfrm>
            <a:off x="1614975" y="445025"/>
            <a:ext cx="72171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1" name="Google Shape;41;p6"/>
          <p:cNvSpPr txBox="1"/>
          <p:nvPr>
            <p:ph idx="1" type="body"/>
          </p:nvPr>
        </p:nvSpPr>
        <p:spPr>
          <a:xfrm>
            <a:off x="1644650" y="1152475"/>
            <a:ext cx="3471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6"/>
          <p:cNvSpPr txBox="1"/>
          <p:nvPr>
            <p:ph idx="2" type="body"/>
          </p:nvPr>
        </p:nvSpPr>
        <p:spPr>
          <a:xfrm>
            <a:off x="5360175" y="1152475"/>
            <a:ext cx="3471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3" name="Google Shape;43;p6"/>
          <p:cNvSpPr txBox="1"/>
          <p:nvPr>
            <p:ph idx="12" type="sldNum"/>
          </p:nvPr>
        </p:nvSpPr>
        <p:spPr>
          <a:xfrm>
            <a:off x="99275" y="4725200"/>
            <a:ext cx="548700" cy="320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cxnSp>
        <p:nvCxnSpPr>
          <p:cNvPr id="44" name="Google Shape;44;p6"/>
          <p:cNvCxnSpPr>
            <a:stCxn id="45" idx="4"/>
            <a:endCxn id="46" idx="0"/>
          </p:cNvCxnSpPr>
          <p:nvPr/>
        </p:nvCxnSpPr>
        <p:spPr>
          <a:xfrm>
            <a:off x="1178925" y="2407300"/>
            <a:ext cx="0" cy="1471200"/>
          </a:xfrm>
          <a:prstGeom prst="straightConnector1">
            <a:avLst/>
          </a:prstGeom>
          <a:noFill/>
          <a:ln cap="flat" cmpd="sng" w="9525">
            <a:solidFill>
              <a:schemeClr val="lt1"/>
            </a:solidFill>
            <a:prstDash val="solid"/>
            <a:round/>
            <a:headEnd len="med" w="med" type="none"/>
            <a:tailEnd len="med" w="med" type="none"/>
          </a:ln>
        </p:spPr>
      </p:cxnSp>
      <p:sp>
        <p:nvSpPr>
          <p:cNvPr id="45" name="Google Shape;45;p6"/>
          <p:cNvSpPr/>
          <p:nvPr/>
        </p:nvSpPr>
        <p:spPr>
          <a:xfrm>
            <a:off x="1114425" y="22783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47" name="Google Shape;47;p6"/>
          <p:cNvSpPr/>
          <p:nvPr/>
        </p:nvSpPr>
        <p:spPr>
          <a:xfrm>
            <a:off x="1114425" y="28117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48" name="Google Shape;48;p6"/>
          <p:cNvSpPr/>
          <p:nvPr/>
        </p:nvSpPr>
        <p:spPr>
          <a:xfrm>
            <a:off x="1114425" y="33451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46" name="Google Shape;46;p6"/>
          <p:cNvSpPr/>
          <p:nvPr/>
        </p:nvSpPr>
        <p:spPr>
          <a:xfrm>
            <a:off x="1114425" y="38785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49" name="Google Shape;49;p6"/>
          <p:cNvSpPr txBox="1"/>
          <p:nvPr/>
        </p:nvSpPr>
        <p:spPr>
          <a:xfrm>
            <a:off x="255350" y="2125475"/>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Introduction to databases</a:t>
            </a:r>
            <a:endParaRPr sz="900">
              <a:solidFill>
                <a:schemeClr val="lt1"/>
              </a:solidFill>
              <a:latin typeface="Cormorant Garamond SemiBold"/>
              <a:ea typeface="Cormorant Garamond SemiBold"/>
              <a:cs typeface="Cormorant Garamond SemiBold"/>
              <a:sym typeface="Cormorant Garamond SemiBold"/>
            </a:endParaRPr>
          </a:p>
        </p:txBody>
      </p:sp>
      <p:sp>
        <p:nvSpPr>
          <p:cNvPr id="50" name="Google Shape;50;p6"/>
          <p:cNvSpPr txBox="1"/>
          <p:nvPr/>
        </p:nvSpPr>
        <p:spPr>
          <a:xfrm>
            <a:off x="255350" y="2664850"/>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Database design</a:t>
            </a:r>
            <a:endParaRPr sz="900">
              <a:solidFill>
                <a:schemeClr val="lt1"/>
              </a:solidFill>
              <a:latin typeface="Cormorant Garamond SemiBold"/>
              <a:ea typeface="Cormorant Garamond SemiBold"/>
              <a:cs typeface="Cormorant Garamond SemiBold"/>
              <a:sym typeface="Cormorant Garamond SemiBold"/>
            </a:endParaRPr>
          </a:p>
        </p:txBody>
      </p:sp>
      <p:sp>
        <p:nvSpPr>
          <p:cNvPr id="51" name="Google Shape;51;p6"/>
          <p:cNvSpPr txBox="1"/>
          <p:nvPr/>
        </p:nvSpPr>
        <p:spPr>
          <a:xfrm>
            <a:off x="255350" y="3204225"/>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Relational databases</a:t>
            </a:r>
            <a:endParaRPr sz="900">
              <a:solidFill>
                <a:schemeClr val="lt1"/>
              </a:solidFill>
              <a:latin typeface="Cormorant Garamond SemiBold"/>
              <a:ea typeface="Cormorant Garamond SemiBold"/>
              <a:cs typeface="Cormorant Garamond SemiBold"/>
              <a:sym typeface="Cormorant Garamond SemiBold"/>
            </a:endParaRPr>
          </a:p>
        </p:txBody>
      </p:sp>
      <p:sp>
        <p:nvSpPr>
          <p:cNvPr id="52" name="Google Shape;52;p6"/>
          <p:cNvSpPr txBox="1"/>
          <p:nvPr/>
        </p:nvSpPr>
        <p:spPr>
          <a:xfrm>
            <a:off x="255350" y="3743600"/>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Graph databases</a:t>
            </a:r>
            <a:endParaRPr sz="900">
              <a:solidFill>
                <a:schemeClr val="lt1"/>
              </a:solidFill>
              <a:latin typeface="Cormorant Garamond SemiBold"/>
              <a:ea typeface="Cormorant Garamond SemiBold"/>
              <a:cs typeface="Cormorant Garamond SemiBold"/>
              <a:sym typeface="Cormorant Garamond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15626" l="32328" r="52860" t="0"/>
          <a:stretch/>
        </p:blipFill>
        <p:spPr>
          <a:xfrm>
            <a:off x="7750" y="-350"/>
            <a:ext cx="1354401" cy="5143500"/>
          </a:xfrm>
          <a:prstGeom prst="rect">
            <a:avLst/>
          </a:prstGeom>
          <a:noFill/>
          <a:ln>
            <a:noFill/>
          </a:ln>
        </p:spPr>
      </p:pic>
      <p:sp>
        <p:nvSpPr>
          <p:cNvPr id="55" name="Google Shape;55;p7"/>
          <p:cNvSpPr txBox="1"/>
          <p:nvPr>
            <p:ph type="title"/>
          </p:nvPr>
        </p:nvSpPr>
        <p:spPr>
          <a:xfrm>
            <a:off x="1614975" y="445025"/>
            <a:ext cx="72171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6" name="Google Shape;56;p7"/>
          <p:cNvSpPr txBox="1"/>
          <p:nvPr>
            <p:ph idx="12" type="sldNum"/>
          </p:nvPr>
        </p:nvSpPr>
        <p:spPr>
          <a:xfrm>
            <a:off x="99275" y="4725200"/>
            <a:ext cx="548700" cy="320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cxnSp>
        <p:nvCxnSpPr>
          <p:cNvPr id="57" name="Google Shape;57;p7"/>
          <p:cNvCxnSpPr>
            <a:stCxn id="58" idx="4"/>
            <a:endCxn id="59" idx="0"/>
          </p:cNvCxnSpPr>
          <p:nvPr/>
        </p:nvCxnSpPr>
        <p:spPr>
          <a:xfrm>
            <a:off x="1178925" y="2407300"/>
            <a:ext cx="0" cy="1471200"/>
          </a:xfrm>
          <a:prstGeom prst="straightConnector1">
            <a:avLst/>
          </a:prstGeom>
          <a:noFill/>
          <a:ln cap="flat" cmpd="sng" w="9525">
            <a:solidFill>
              <a:schemeClr val="lt1"/>
            </a:solidFill>
            <a:prstDash val="solid"/>
            <a:round/>
            <a:headEnd len="med" w="med" type="none"/>
            <a:tailEnd len="med" w="med" type="none"/>
          </a:ln>
        </p:spPr>
      </p:cxnSp>
      <p:sp>
        <p:nvSpPr>
          <p:cNvPr id="58" name="Google Shape;58;p7"/>
          <p:cNvSpPr/>
          <p:nvPr/>
        </p:nvSpPr>
        <p:spPr>
          <a:xfrm>
            <a:off x="1114425" y="22783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60" name="Google Shape;60;p7"/>
          <p:cNvSpPr/>
          <p:nvPr/>
        </p:nvSpPr>
        <p:spPr>
          <a:xfrm>
            <a:off x="1114425" y="28117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61" name="Google Shape;61;p7"/>
          <p:cNvSpPr/>
          <p:nvPr/>
        </p:nvSpPr>
        <p:spPr>
          <a:xfrm>
            <a:off x="1114425" y="33451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59" name="Google Shape;59;p7"/>
          <p:cNvSpPr/>
          <p:nvPr/>
        </p:nvSpPr>
        <p:spPr>
          <a:xfrm>
            <a:off x="1114425" y="3878500"/>
            <a:ext cx="129000" cy="129000"/>
          </a:xfrm>
          <a:prstGeom prst="ellipse">
            <a:avLst/>
          </a:prstGeom>
          <a:solidFill>
            <a:schemeClr val="accent5"/>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62" name="Google Shape;62;p7"/>
          <p:cNvSpPr txBox="1"/>
          <p:nvPr/>
        </p:nvSpPr>
        <p:spPr>
          <a:xfrm>
            <a:off x="255350" y="2125475"/>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Introduction to databases</a:t>
            </a:r>
            <a:endParaRPr sz="900">
              <a:solidFill>
                <a:schemeClr val="lt1"/>
              </a:solidFill>
              <a:latin typeface="Cormorant Garamond SemiBold"/>
              <a:ea typeface="Cormorant Garamond SemiBold"/>
              <a:cs typeface="Cormorant Garamond SemiBold"/>
              <a:sym typeface="Cormorant Garamond SemiBold"/>
            </a:endParaRPr>
          </a:p>
        </p:txBody>
      </p:sp>
      <p:sp>
        <p:nvSpPr>
          <p:cNvPr id="63" name="Google Shape;63;p7"/>
          <p:cNvSpPr txBox="1"/>
          <p:nvPr/>
        </p:nvSpPr>
        <p:spPr>
          <a:xfrm>
            <a:off x="255350" y="2664850"/>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Database design</a:t>
            </a:r>
            <a:endParaRPr sz="900">
              <a:solidFill>
                <a:schemeClr val="lt1"/>
              </a:solidFill>
              <a:latin typeface="Cormorant Garamond SemiBold"/>
              <a:ea typeface="Cormorant Garamond SemiBold"/>
              <a:cs typeface="Cormorant Garamond SemiBold"/>
              <a:sym typeface="Cormorant Garamond SemiBold"/>
            </a:endParaRPr>
          </a:p>
        </p:txBody>
      </p:sp>
      <p:sp>
        <p:nvSpPr>
          <p:cNvPr id="64" name="Google Shape;64;p7"/>
          <p:cNvSpPr txBox="1"/>
          <p:nvPr/>
        </p:nvSpPr>
        <p:spPr>
          <a:xfrm>
            <a:off x="255350" y="3204225"/>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Relational databases</a:t>
            </a:r>
            <a:endParaRPr sz="900">
              <a:solidFill>
                <a:schemeClr val="lt1"/>
              </a:solidFill>
              <a:latin typeface="Cormorant Garamond SemiBold"/>
              <a:ea typeface="Cormorant Garamond SemiBold"/>
              <a:cs typeface="Cormorant Garamond SemiBold"/>
              <a:sym typeface="Cormorant Garamond SemiBold"/>
            </a:endParaRPr>
          </a:p>
        </p:txBody>
      </p:sp>
      <p:sp>
        <p:nvSpPr>
          <p:cNvPr id="65" name="Google Shape;65;p7"/>
          <p:cNvSpPr txBox="1"/>
          <p:nvPr/>
        </p:nvSpPr>
        <p:spPr>
          <a:xfrm>
            <a:off x="255350" y="3743600"/>
            <a:ext cx="859200" cy="42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900">
                <a:solidFill>
                  <a:schemeClr val="lt1"/>
                </a:solidFill>
                <a:latin typeface="Cormorant Garamond SemiBold"/>
                <a:ea typeface="Cormorant Garamond SemiBold"/>
                <a:cs typeface="Cormorant Garamond SemiBold"/>
                <a:sym typeface="Cormorant Garamond SemiBold"/>
              </a:rPr>
              <a:t>Graph databases</a:t>
            </a:r>
            <a:endParaRPr sz="900">
              <a:solidFill>
                <a:schemeClr val="lt1"/>
              </a:solidFill>
              <a:latin typeface="Cormorant Garamond SemiBold"/>
              <a:ea typeface="Cormorant Garamond SemiBold"/>
              <a:cs typeface="Cormorant Garamond SemiBold"/>
              <a:sym typeface="Cormorant Garamond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MAIN_POINT">
    <p:bg>
      <p:bgPr>
        <a:solidFill>
          <a:schemeClr val="accent4"/>
        </a:solidFill>
      </p:bgPr>
    </p:bg>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rot="10800000">
            <a:off x="0" y="0"/>
            <a:ext cx="5143501" cy="5143501"/>
          </a:xfrm>
          <a:prstGeom prst="rect">
            <a:avLst/>
          </a:prstGeom>
          <a:noFill/>
          <a:ln>
            <a:noFill/>
          </a:ln>
        </p:spPr>
      </p:pic>
      <p:sp>
        <p:nvSpPr>
          <p:cNvPr id="68" name="Google Shape;68;p8"/>
          <p:cNvSpPr txBox="1"/>
          <p:nvPr>
            <p:ph type="title"/>
          </p:nvPr>
        </p:nvSpPr>
        <p:spPr>
          <a:xfrm>
            <a:off x="1684050" y="526350"/>
            <a:ext cx="7116000" cy="4090800"/>
          </a:xfrm>
          <a:prstGeom prst="rect">
            <a:avLst/>
          </a:prstGeom>
        </p:spPr>
        <p:txBody>
          <a:bodyPr anchorCtr="0" anchor="ctr" bIns="91425" lIns="91425" spcFirstLastPara="1" rIns="91425" wrap="square" tIns="91425">
            <a:normAutofit/>
          </a:bodyPr>
          <a:lstStyle>
            <a:lvl1pPr lvl="0" algn="r">
              <a:spcBef>
                <a:spcPts val="0"/>
              </a:spcBef>
              <a:spcAft>
                <a:spcPts val="0"/>
              </a:spcAft>
              <a:buClr>
                <a:schemeClr val="lt1"/>
              </a:buClr>
              <a:buSzPts val="4800"/>
              <a:buNone/>
              <a:defRPr sz="4800">
                <a:solidFill>
                  <a:schemeClr val="lt1"/>
                </a:solidFill>
              </a:defRPr>
            </a:lvl1pPr>
            <a:lvl2pPr lvl="1" algn="r">
              <a:spcBef>
                <a:spcPts val="0"/>
              </a:spcBef>
              <a:spcAft>
                <a:spcPts val="0"/>
              </a:spcAft>
              <a:buClr>
                <a:schemeClr val="lt1"/>
              </a:buClr>
              <a:buSzPts val="4800"/>
              <a:buNone/>
              <a:defRPr sz="4800">
                <a:solidFill>
                  <a:schemeClr val="lt1"/>
                </a:solidFill>
              </a:defRPr>
            </a:lvl2pPr>
            <a:lvl3pPr lvl="2" algn="r">
              <a:spcBef>
                <a:spcPts val="0"/>
              </a:spcBef>
              <a:spcAft>
                <a:spcPts val="0"/>
              </a:spcAft>
              <a:buClr>
                <a:schemeClr val="lt1"/>
              </a:buClr>
              <a:buSzPts val="4800"/>
              <a:buNone/>
              <a:defRPr sz="4800">
                <a:solidFill>
                  <a:schemeClr val="lt1"/>
                </a:solidFill>
              </a:defRPr>
            </a:lvl3pPr>
            <a:lvl4pPr lvl="3" algn="r">
              <a:spcBef>
                <a:spcPts val="0"/>
              </a:spcBef>
              <a:spcAft>
                <a:spcPts val="0"/>
              </a:spcAft>
              <a:buClr>
                <a:schemeClr val="lt1"/>
              </a:buClr>
              <a:buSzPts val="4800"/>
              <a:buNone/>
              <a:defRPr sz="4800">
                <a:solidFill>
                  <a:schemeClr val="lt1"/>
                </a:solidFill>
              </a:defRPr>
            </a:lvl4pPr>
            <a:lvl5pPr lvl="4" algn="r">
              <a:spcBef>
                <a:spcPts val="0"/>
              </a:spcBef>
              <a:spcAft>
                <a:spcPts val="0"/>
              </a:spcAft>
              <a:buClr>
                <a:schemeClr val="lt1"/>
              </a:buClr>
              <a:buSzPts val="4800"/>
              <a:buNone/>
              <a:defRPr sz="4800">
                <a:solidFill>
                  <a:schemeClr val="lt1"/>
                </a:solidFill>
              </a:defRPr>
            </a:lvl5pPr>
            <a:lvl6pPr lvl="5" algn="r">
              <a:spcBef>
                <a:spcPts val="0"/>
              </a:spcBef>
              <a:spcAft>
                <a:spcPts val="0"/>
              </a:spcAft>
              <a:buClr>
                <a:schemeClr val="lt1"/>
              </a:buClr>
              <a:buSzPts val="4800"/>
              <a:buNone/>
              <a:defRPr sz="4800">
                <a:solidFill>
                  <a:schemeClr val="lt1"/>
                </a:solidFill>
              </a:defRPr>
            </a:lvl6pPr>
            <a:lvl7pPr lvl="6" algn="r">
              <a:spcBef>
                <a:spcPts val="0"/>
              </a:spcBef>
              <a:spcAft>
                <a:spcPts val="0"/>
              </a:spcAft>
              <a:buClr>
                <a:schemeClr val="lt1"/>
              </a:buClr>
              <a:buSzPts val="4800"/>
              <a:buNone/>
              <a:defRPr sz="4800">
                <a:solidFill>
                  <a:schemeClr val="lt1"/>
                </a:solidFill>
              </a:defRPr>
            </a:lvl7pPr>
            <a:lvl8pPr lvl="7" algn="r">
              <a:spcBef>
                <a:spcPts val="0"/>
              </a:spcBef>
              <a:spcAft>
                <a:spcPts val="0"/>
              </a:spcAft>
              <a:buClr>
                <a:schemeClr val="lt1"/>
              </a:buClr>
              <a:buSzPts val="4800"/>
              <a:buNone/>
              <a:defRPr sz="4800">
                <a:solidFill>
                  <a:schemeClr val="lt1"/>
                </a:solidFill>
              </a:defRPr>
            </a:lvl8pPr>
            <a:lvl9pPr lvl="8" algn="r">
              <a:spcBef>
                <a:spcPts val="0"/>
              </a:spcBef>
              <a:spcAft>
                <a:spcPts val="0"/>
              </a:spcAft>
              <a:buClr>
                <a:schemeClr val="lt1"/>
              </a:buClr>
              <a:buSzPts val="4800"/>
              <a:buNone/>
              <a:defRPr sz="48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9"/>
          <p:cNvSpPr txBox="1"/>
          <p:nvPr>
            <p:ph idx="12" type="sldNum"/>
          </p:nvPr>
        </p:nvSpPr>
        <p:spPr>
          <a:xfrm>
            <a:off x="99275" y="4725200"/>
            <a:ext cx="548700" cy="320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614975" y="445025"/>
            <a:ext cx="72171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pen Sans"/>
              <a:buNone/>
              <a:defRPr b="1" sz="3000">
                <a:solidFill>
                  <a:schemeClr val="dk2"/>
                </a:solidFill>
                <a:latin typeface="Open Sans"/>
                <a:ea typeface="Open Sans"/>
                <a:cs typeface="Open Sans"/>
                <a:sym typeface="Open Sans"/>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1615100" y="1152475"/>
            <a:ext cx="72171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1"/>
              </a:buClr>
              <a:buSzPts val="1800"/>
              <a:buFont typeface="Cormorant Garamond Medium"/>
              <a:buChar char="●"/>
              <a:defRPr sz="1800">
                <a:solidFill>
                  <a:schemeClr val="accent1"/>
                </a:solidFill>
                <a:latin typeface="Cormorant Garamond Medium"/>
                <a:ea typeface="Cormorant Garamond Medium"/>
                <a:cs typeface="Cormorant Garamond Medium"/>
                <a:sym typeface="Cormorant Garamond Medium"/>
              </a:defRPr>
            </a:lvl1pPr>
            <a:lvl2pPr indent="-317500" lvl="1" marL="914400">
              <a:lnSpc>
                <a:spcPct val="115000"/>
              </a:lnSpc>
              <a:spcBef>
                <a:spcPts val="0"/>
              </a:spcBef>
              <a:spcAft>
                <a:spcPts val="0"/>
              </a:spcAft>
              <a:buClr>
                <a:schemeClr val="accent1"/>
              </a:buClr>
              <a:buSzPts val="1400"/>
              <a:buFont typeface="Cormorant Garamond Medium"/>
              <a:buChar char="○"/>
              <a:defRPr>
                <a:solidFill>
                  <a:schemeClr val="accent1"/>
                </a:solidFill>
                <a:latin typeface="Cormorant Garamond Medium"/>
                <a:ea typeface="Cormorant Garamond Medium"/>
                <a:cs typeface="Cormorant Garamond Medium"/>
                <a:sym typeface="Cormorant Garamond Medium"/>
              </a:defRPr>
            </a:lvl2pPr>
            <a:lvl3pPr indent="-317500" lvl="2" marL="1371600">
              <a:lnSpc>
                <a:spcPct val="115000"/>
              </a:lnSpc>
              <a:spcBef>
                <a:spcPts val="0"/>
              </a:spcBef>
              <a:spcAft>
                <a:spcPts val="0"/>
              </a:spcAft>
              <a:buClr>
                <a:schemeClr val="accent1"/>
              </a:buClr>
              <a:buSzPts val="1400"/>
              <a:buFont typeface="Cormorant Garamond Medium"/>
              <a:buChar char="■"/>
              <a:defRPr>
                <a:solidFill>
                  <a:schemeClr val="accent1"/>
                </a:solidFill>
                <a:latin typeface="Cormorant Garamond Medium"/>
                <a:ea typeface="Cormorant Garamond Medium"/>
                <a:cs typeface="Cormorant Garamond Medium"/>
                <a:sym typeface="Cormorant Garamond Medium"/>
              </a:defRPr>
            </a:lvl3pPr>
            <a:lvl4pPr indent="-317500" lvl="3" marL="1828800">
              <a:lnSpc>
                <a:spcPct val="115000"/>
              </a:lnSpc>
              <a:spcBef>
                <a:spcPts val="0"/>
              </a:spcBef>
              <a:spcAft>
                <a:spcPts val="0"/>
              </a:spcAft>
              <a:buClr>
                <a:schemeClr val="accent1"/>
              </a:buClr>
              <a:buSzPts val="1400"/>
              <a:buFont typeface="Cormorant Garamond Medium"/>
              <a:buChar char="●"/>
              <a:defRPr>
                <a:solidFill>
                  <a:schemeClr val="accent1"/>
                </a:solidFill>
                <a:latin typeface="Cormorant Garamond Medium"/>
                <a:ea typeface="Cormorant Garamond Medium"/>
                <a:cs typeface="Cormorant Garamond Medium"/>
                <a:sym typeface="Cormorant Garamond Medium"/>
              </a:defRPr>
            </a:lvl4pPr>
            <a:lvl5pPr indent="-317500" lvl="4" marL="2286000">
              <a:lnSpc>
                <a:spcPct val="115000"/>
              </a:lnSpc>
              <a:spcBef>
                <a:spcPts val="0"/>
              </a:spcBef>
              <a:spcAft>
                <a:spcPts val="0"/>
              </a:spcAft>
              <a:buClr>
                <a:schemeClr val="accent1"/>
              </a:buClr>
              <a:buSzPts val="1400"/>
              <a:buFont typeface="Cormorant Garamond Medium"/>
              <a:buChar char="○"/>
              <a:defRPr>
                <a:solidFill>
                  <a:schemeClr val="accent1"/>
                </a:solidFill>
                <a:latin typeface="Cormorant Garamond Medium"/>
                <a:ea typeface="Cormorant Garamond Medium"/>
                <a:cs typeface="Cormorant Garamond Medium"/>
                <a:sym typeface="Cormorant Garamond Medium"/>
              </a:defRPr>
            </a:lvl5pPr>
            <a:lvl6pPr indent="-317500" lvl="5" marL="2743200">
              <a:lnSpc>
                <a:spcPct val="115000"/>
              </a:lnSpc>
              <a:spcBef>
                <a:spcPts val="0"/>
              </a:spcBef>
              <a:spcAft>
                <a:spcPts val="0"/>
              </a:spcAft>
              <a:buClr>
                <a:schemeClr val="accent1"/>
              </a:buClr>
              <a:buSzPts val="1400"/>
              <a:buFont typeface="Cormorant Garamond Medium"/>
              <a:buChar char="■"/>
              <a:defRPr>
                <a:solidFill>
                  <a:schemeClr val="accent1"/>
                </a:solidFill>
                <a:latin typeface="Cormorant Garamond Medium"/>
                <a:ea typeface="Cormorant Garamond Medium"/>
                <a:cs typeface="Cormorant Garamond Medium"/>
                <a:sym typeface="Cormorant Garamond Medium"/>
              </a:defRPr>
            </a:lvl6pPr>
            <a:lvl7pPr indent="-317500" lvl="6" marL="3200400">
              <a:lnSpc>
                <a:spcPct val="115000"/>
              </a:lnSpc>
              <a:spcBef>
                <a:spcPts val="0"/>
              </a:spcBef>
              <a:spcAft>
                <a:spcPts val="0"/>
              </a:spcAft>
              <a:buClr>
                <a:schemeClr val="accent1"/>
              </a:buClr>
              <a:buSzPts val="1400"/>
              <a:buFont typeface="Cormorant Garamond Medium"/>
              <a:buChar char="●"/>
              <a:defRPr>
                <a:solidFill>
                  <a:schemeClr val="accent1"/>
                </a:solidFill>
                <a:latin typeface="Cormorant Garamond Medium"/>
                <a:ea typeface="Cormorant Garamond Medium"/>
                <a:cs typeface="Cormorant Garamond Medium"/>
                <a:sym typeface="Cormorant Garamond Medium"/>
              </a:defRPr>
            </a:lvl7pPr>
            <a:lvl8pPr indent="-317500" lvl="7" marL="3657600">
              <a:lnSpc>
                <a:spcPct val="115000"/>
              </a:lnSpc>
              <a:spcBef>
                <a:spcPts val="0"/>
              </a:spcBef>
              <a:spcAft>
                <a:spcPts val="0"/>
              </a:spcAft>
              <a:buClr>
                <a:schemeClr val="accent1"/>
              </a:buClr>
              <a:buSzPts val="1400"/>
              <a:buFont typeface="Cormorant Garamond Medium"/>
              <a:buChar char="○"/>
              <a:defRPr>
                <a:solidFill>
                  <a:schemeClr val="accent1"/>
                </a:solidFill>
                <a:latin typeface="Cormorant Garamond Medium"/>
                <a:ea typeface="Cormorant Garamond Medium"/>
                <a:cs typeface="Cormorant Garamond Medium"/>
                <a:sym typeface="Cormorant Garamond Medium"/>
              </a:defRPr>
            </a:lvl8pPr>
            <a:lvl9pPr indent="-317500" lvl="8" marL="4114800">
              <a:lnSpc>
                <a:spcPct val="115000"/>
              </a:lnSpc>
              <a:spcBef>
                <a:spcPts val="0"/>
              </a:spcBef>
              <a:spcAft>
                <a:spcPts val="0"/>
              </a:spcAft>
              <a:buClr>
                <a:schemeClr val="accent1"/>
              </a:buClr>
              <a:buSzPts val="1400"/>
              <a:buFont typeface="Cormorant Garamond Medium"/>
              <a:buChar char="■"/>
              <a:defRPr>
                <a:solidFill>
                  <a:schemeClr val="accent1"/>
                </a:solidFill>
                <a:latin typeface="Cormorant Garamond Medium"/>
                <a:ea typeface="Cormorant Garamond Medium"/>
                <a:cs typeface="Cormorant Garamond Medium"/>
                <a:sym typeface="Cormorant Garamond Medium"/>
              </a:defRPr>
            </a:lvl9pPr>
          </a:lstStyle>
          <a:p/>
        </p:txBody>
      </p:sp>
      <p:sp>
        <p:nvSpPr>
          <p:cNvPr id="8" name="Google Shape;8;p1"/>
          <p:cNvSpPr txBox="1"/>
          <p:nvPr>
            <p:ph idx="12" type="sldNum"/>
          </p:nvPr>
        </p:nvSpPr>
        <p:spPr>
          <a:xfrm>
            <a:off x="99275" y="4725200"/>
            <a:ext cx="548700" cy="320700"/>
          </a:xfrm>
          <a:prstGeom prst="rect">
            <a:avLst/>
          </a:prstGeom>
          <a:noFill/>
          <a:ln>
            <a:noFill/>
          </a:ln>
        </p:spPr>
        <p:txBody>
          <a:bodyPr anchorCtr="0" anchor="ctr" bIns="91425" lIns="91425" spcFirstLastPara="1" rIns="91425" wrap="square" tIns="91425">
            <a:normAutofit/>
          </a:bodyPr>
          <a:lstStyle>
            <a:lvl1pPr lvl="0">
              <a:buNone/>
              <a:defRPr sz="900">
                <a:solidFill>
                  <a:schemeClr val="lt2"/>
                </a:solidFill>
                <a:latin typeface="Open Sans"/>
                <a:ea typeface="Open Sans"/>
                <a:cs typeface="Open Sans"/>
                <a:sym typeface="Open Sans"/>
              </a:defRPr>
            </a:lvl1pPr>
            <a:lvl2pPr lvl="1">
              <a:buNone/>
              <a:defRPr sz="900">
                <a:solidFill>
                  <a:schemeClr val="lt2"/>
                </a:solidFill>
                <a:latin typeface="Open Sans"/>
                <a:ea typeface="Open Sans"/>
                <a:cs typeface="Open Sans"/>
                <a:sym typeface="Open Sans"/>
              </a:defRPr>
            </a:lvl2pPr>
            <a:lvl3pPr lvl="2">
              <a:buNone/>
              <a:defRPr sz="900">
                <a:solidFill>
                  <a:schemeClr val="lt2"/>
                </a:solidFill>
                <a:latin typeface="Open Sans"/>
                <a:ea typeface="Open Sans"/>
                <a:cs typeface="Open Sans"/>
                <a:sym typeface="Open Sans"/>
              </a:defRPr>
            </a:lvl3pPr>
            <a:lvl4pPr lvl="3">
              <a:buNone/>
              <a:defRPr sz="900">
                <a:solidFill>
                  <a:schemeClr val="lt2"/>
                </a:solidFill>
                <a:latin typeface="Open Sans"/>
                <a:ea typeface="Open Sans"/>
                <a:cs typeface="Open Sans"/>
                <a:sym typeface="Open Sans"/>
              </a:defRPr>
            </a:lvl4pPr>
            <a:lvl5pPr lvl="4">
              <a:buNone/>
              <a:defRPr sz="900">
                <a:solidFill>
                  <a:schemeClr val="lt2"/>
                </a:solidFill>
                <a:latin typeface="Open Sans"/>
                <a:ea typeface="Open Sans"/>
                <a:cs typeface="Open Sans"/>
                <a:sym typeface="Open Sans"/>
              </a:defRPr>
            </a:lvl5pPr>
            <a:lvl6pPr lvl="5">
              <a:buNone/>
              <a:defRPr sz="900">
                <a:solidFill>
                  <a:schemeClr val="lt2"/>
                </a:solidFill>
                <a:latin typeface="Open Sans"/>
                <a:ea typeface="Open Sans"/>
                <a:cs typeface="Open Sans"/>
                <a:sym typeface="Open Sans"/>
              </a:defRPr>
            </a:lvl6pPr>
            <a:lvl7pPr lvl="6">
              <a:buNone/>
              <a:defRPr sz="900">
                <a:solidFill>
                  <a:schemeClr val="lt2"/>
                </a:solidFill>
                <a:latin typeface="Open Sans"/>
                <a:ea typeface="Open Sans"/>
                <a:cs typeface="Open Sans"/>
                <a:sym typeface="Open Sans"/>
              </a:defRPr>
            </a:lvl7pPr>
            <a:lvl8pPr lvl="7">
              <a:buNone/>
              <a:defRPr sz="900">
                <a:solidFill>
                  <a:schemeClr val="lt2"/>
                </a:solidFill>
                <a:latin typeface="Open Sans"/>
                <a:ea typeface="Open Sans"/>
                <a:cs typeface="Open Sans"/>
                <a:sym typeface="Open Sans"/>
              </a:defRPr>
            </a:lvl8pPr>
            <a:lvl9pPr lvl="8">
              <a:buNone/>
              <a:defRPr sz="900">
                <a:solidFill>
                  <a:schemeClr val="lt2"/>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GB"/>
              <a:t>‹#›</a:t>
            </a:fld>
            <a:endParaRPr/>
          </a:p>
        </p:txBody>
      </p:sp>
      <p:sp>
        <p:nvSpPr>
          <p:cNvPr id="9" name="Google Shape;9;p1"/>
          <p:cNvSpPr txBox="1"/>
          <p:nvPr/>
        </p:nvSpPr>
        <p:spPr>
          <a:xfrm>
            <a:off x="1684050" y="4760150"/>
            <a:ext cx="7148100" cy="25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GB" sz="900">
                <a:solidFill>
                  <a:schemeClr val="dk2"/>
                </a:solidFill>
                <a:latin typeface="Open Sans Light"/>
                <a:ea typeface="Open Sans Light"/>
                <a:cs typeface="Open Sans Light"/>
                <a:sym typeface="Open Sans Light"/>
              </a:rPr>
              <a:t>© Duckham, Sun, Worboys (2024) GIS: A Computing Perspective, Third Edition, CRC Press </a:t>
            </a:r>
            <a:endParaRPr sz="900">
              <a:solidFill>
                <a:schemeClr val="dk2"/>
              </a:solidFill>
              <a:latin typeface="Open Sans Light"/>
              <a:ea typeface="Open Sans Light"/>
              <a:cs typeface="Open Sans Light"/>
              <a:sym typeface="Open Sans Light"/>
            </a:endParaRPr>
          </a:p>
          <a:p>
            <a:pPr indent="0" lvl="0" marL="0" rtl="0" algn="r">
              <a:spcBef>
                <a:spcPts val="0"/>
              </a:spcBef>
              <a:spcAft>
                <a:spcPts val="0"/>
              </a:spcAft>
              <a:buNone/>
            </a:pPr>
            <a:r>
              <a:t/>
            </a:r>
            <a:endParaRPr sz="1800">
              <a:solidFill>
                <a:schemeClr val="lt2"/>
              </a:solidFill>
              <a:latin typeface="Open Sans Light"/>
              <a:ea typeface="Open Sans Light"/>
              <a:cs typeface="Open Sans Light"/>
              <a:sym typeface="Open Sans Light"/>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21.png"/><Relationship Id="rId7"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hyperlink" Target="http://gisacp.duckham.or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0"/>
          <p:cNvSpPr txBox="1"/>
          <p:nvPr>
            <p:ph type="title"/>
          </p:nvPr>
        </p:nvSpPr>
        <p:spPr>
          <a:xfrm>
            <a:off x="1684050" y="526350"/>
            <a:ext cx="7116000" cy="4090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r>
              <a:rPr lang="en-GB"/>
              <a:t>Chapter 2:</a:t>
            </a:r>
            <a:br>
              <a:rPr lang="en-GB"/>
            </a:br>
            <a:r>
              <a:rPr lang="en-GB"/>
              <a:t>Fundamental Database Concepts</a:t>
            </a:r>
            <a:endParaRPr/>
          </a:p>
        </p:txBody>
      </p:sp>
      <p:sp>
        <p:nvSpPr>
          <p:cNvPr id="76" name="Google Shape;76;p10"/>
          <p:cNvSpPr txBox="1"/>
          <p:nvPr/>
        </p:nvSpPr>
        <p:spPr>
          <a:xfrm>
            <a:off x="428625" y="1785950"/>
            <a:ext cx="411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Cormorant Garamond Medium"/>
              <a:ea typeface="Cormorant Garamond Medium"/>
              <a:cs typeface="Cormorant Garamond Medium"/>
              <a:sym typeface="Cormorant Garamon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Common</a:t>
            </a:r>
            <a:r>
              <a:rPr lang="en-GB"/>
              <a:t> database applications</a:t>
            </a:r>
            <a:endParaRPr/>
          </a:p>
        </p:txBody>
      </p:sp>
      <p:sp>
        <p:nvSpPr>
          <p:cNvPr id="144" name="Google Shape;144;p19"/>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GB"/>
              <a:t>Home/office database: small and inexpensive, and they may not require concurrent multi user access.</a:t>
            </a:r>
            <a:endParaRPr/>
          </a:p>
          <a:p>
            <a:pPr indent="-334327" lvl="0" marL="457200" rtl="0" algn="l">
              <a:spcBef>
                <a:spcPts val="0"/>
              </a:spcBef>
              <a:spcAft>
                <a:spcPts val="0"/>
              </a:spcAft>
              <a:buSzPct val="100000"/>
              <a:buChar char="●"/>
            </a:pPr>
            <a:r>
              <a:rPr lang="en-GB"/>
              <a:t>Enterprise database: widely used to manage the information of businesses, including financial and personnel data, enterprise databases must be secure and reliable, run on many platforms, offer high performance, and allow concurrent access by different groups of users.</a:t>
            </a:r>
            <a:endParaRPr/>
          </a:p>
          <a:p>
            <a:pPr indent="-334327" lvl="0" marL="457200" rtl="0" algn="l">
              <a:spcBef>
                <a:spcPts val="0"/>
              </a:spcBef>
              <a:spcAft>
                <a:spcPts val="0"/>
              </a:spcAft>
              <a:buSzPct val="100000"/>
              <a:buChar char="●"/>
            </a:pPr>
            <a:r>
              <a:rPr lang="en-GB"/>
              <a:t>Document store: enables storage and retrieval of a wide range of documents, such as web pages, catalogs, and social media and user-generated content. </a:t>
            </a:r>
            <a:endParaRPr/>
          </a:p>
          <a:p>
            <a:pPr indent="-334327" lvl="0" marL="457200" rtl="0" algn="l">
              <a:spcBef>
                <a:spcPts val="0"/>
              </a:spcBef>
              <a:spcAft>
                <a:spcPts val="0"/>
              </a:spcAft>
              <a:buSzPct val="100000"/>
              <a:buChar char="●"/>
            </a:pPr>
            <a:r>
              <a:rPr lang="en-GB"/>
              <a:t>Image database: allow the storage and retrieval of a wide range of media data types, such as images, audio, and video. </a:t>
            </a:r>
            <a:endParaRPr/>
          </a:p>
          <a:p>
            <a:pPr indent="-334327" lvl="0" marL="457200" rtl="0" algn="l">
              <a:spcBef>
                <a:spcPts val="0"/>
              </a:spcBef>
              <a:spcAft>
                <a:spcPts val="0"/>
              </a:spcAft>
              <a:buSzPct val="100000"/>
              <a:buChar char="●"/>
            </a:pPr>
            <a:r>
              <a:rPr lang="en-GB"/>
              <a:t>Geodatabase: stores a combination of spatial and non-spatial data and requires complex data structures and analyses.</a:t>
            </a:r>
            <a:endParaRPr/>
          </a:p>
        </p:txBody>
      </p:sp>
      <p:sp>
        <p:nvSpPr>
          <p:cNvPr id="145" name="Google Shape;145;p19"/>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0"/>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Transaction management</a:t>
            </a:r>
            <a:endParaRPr/>
          </a:p>
        </p:txBody>
      </p:sp>
      <p:sp>
        <p:nvSpPr>
          <p:cNvPr id="151" name="Google Shape;151;p20"/>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t>A </a:t>
            </a:r>
            <a:r>
              <a:rPr b="1" lang="en-GB">
                <a:latin typeface="Cormorant Garamond"/>
                <a:ea typeface="Cormorant Garamond"/>
                <a:cs typeface="Cormorant Garamond"/>
                <a:sym typeface="Cormorant Garamond"/>
              </a:rPr>
              <a:t>transaction</a:t>
            </a:r>
            <a:r>
              <a:rPr lang="en-GB"/>
              <a:t> is the most basic unit of interaction between a user and a database. Transactions primarily involve one or more of the following operations:</a:t>
            </a:r>
            <a:endParaRPr/>
          </a:p>
          <a:p>
            <a:pPr indent="-334327" lvl="0" marL="457200" rtl="0" algn="l">
              <a:spcBef>
                <a:spcPts val="1200"/>
              </a:spcBef>
              <a:spcAft>
                <a:spcPts val="0"/>
              </a:spcAft>
              <a:buSzPct val="100000"/>
              <a:buChar char="●"/>
            </a:pPr>
            <a:r>
              <a:rPr b="1" lang="en-GB">
                <a:latin typeface="Cormorant Garamond"/>
                <a:ea typeface="Cormorant Garamond"/>
                <a:cs typeface="Cormorant Garamond"/>
                <a:sym typeface="Cormorant Garamond"/>
              </a:rPr>
              <a:t>creation</a:t>
            </a:r>
            <a:r>
              <a:rPr lang="en-GB"/>
              <a:t> of data in the database,</a:t>
            </a:r>
            <a:endParaRPr/>
          </a:p>
          <a:p>
            <a:pPr indent="-334327" lvl="0" marL="457200" rtl="0" algn="l">
              <a:spcBef>
                <a:spcPts val="0"/>
              </a:spcBef>
              <a:spcAft>
                <a:spcPts val="0"/>
              </a:spcAft>
              <a:buSzPct val="100000"/>
              <a:buChar char="●"/>
            </a:pPr>
            <a:r>
              <a:rPr b="1" lang="en-GB">
                <a:latin typeface="Cormorant Garamond"/>
                <a:ea typeface="Cormorant Garamond"/>
                <a:cs typeface="Cormorant Garamond"/>
                <a:sym typeface="Cormorant Garamond"/>
              </a:rPr>
              <a:t>retrieval</a:t>
            </a:r>
            <a:r>
              <a:rPr lang="en-GB"/>
              <a:t> of data from the database,</a:t>
            </a:r>
            <a:endParaRPr/>
          </a:p>
          <a:p>
            <a:pPr indent="-334327" lvl="0" marL="457200" rtl="0" algn="l">
              <a:spcBef>
                <a:spcPts val="0"/>
              </a:spcBef>
              <a:spcAft>
                <a:spcPts val="0"/>
              </a:spcAft>
              <a:buSzPct val="100000"/>
              <a:buChar char="●"/>
            </a:pPr>
            <a:r>
              <a:rPr b="1" lang="en-GB">
                <a:latin typeface="Cormorant Garamond"/>
                <a:ea typeface="Cormorant Garamond"/>
                <a:cs typeface="Cormorant Garamond"/>
                <a:sym typeface="Cormorant Garamond"/>
              </a:rPr>
              <a:t>update</a:t>
            </a:r>
            <a:r>
              <a:rPr lang="en-GB"/>
              <a:t> of data in the database, or</a:t>
            </a:r>
            <a:endParaRPr/>
          </a:p>
          <a:p>
            <a:pPr indent="-334327" lvl="0" marL="457200" rtl="0" algn="l">
              <a:spcBef>
                <a:spcPts val="0"/>
              </a:spcBef>
              <a:spcAft>
                <a:spcPts val="0"/>
              </a:spcAft>
              <a:buSzPct val="100000"/>
              <a:buChar char="●"/>
            </a:pPr>
            <a:r>
              <a:rPr b="1" lang="en-GB">
                <a:latin typeface="Cormorant Garamond"/>
                <a:ea typeface="Cormorant Garamond"/>
                <a:cs typeface="Cormorant Garamond"/>
                <a:sym typeface="Cormorant Garamond"/>
              </a:rPr>
              <a:t>deletion</a:t>
            </a:r>
            <a:r>
              <a:rPr lang="en-GB"/>
              <a:t> of data from the database. </a:t>
            </a:r>
            <a:endParaRPr/>
          </a:p>
          <a:p>
            <a:pPr indent="0" lvl="0" marL="0" rtl="0" algn="l">
              <a:spcBef>
                <a:spcPts val="1200"/>
              </a:spcBef>
              <a:spcAft>
                <a:spcPts val="0"/>
              </a:spcAft>
              <a:buNone/>
            </a:pPr>
            <a:r>
              <a:rPr lang="en-GB"/>
              <a:t>Data stored in such a way that it continues to exist beyond the session in which it was created is said to be </a:t>
            </a:r>
            <a:r>
              <a:rPr b="1" lang="en-GB">
                <a:latin typeface="Cormorant Garamond"/>
                <a:ea typeface="Cormorant Garamond"/>
                <a:cs typeface="Cormorant Garamond"/>
                <a:sym typeface="Cormorant Garamond"/>
              </a:rPr>
              <a:t>persistent</a:t>
            </a:r>
            <a:r>
              <a:rPr lang="en-GB"/>
              <a:t>. </a:t>
            </a:r>
            <a:endParaRPr/>
          </a:p>
          <a:p>
            <a:pPr indent="0" lvl="0" marL="0" rtl="0" algn="l">
              <a:spcBef>
                <a:spcPts val="1200"/>
              </a:spcBef>
              <a:spcAft>
                <a:spcPts val="1200"/>
              </a:spcAft>
              <a:buNone/>
            </a:pPr>
            <a:r>
              <a:rPr lang="en-GB"/>
              <a:t>Together, the four basic operations (creation, retrieval, update, and deletion) on persistent, stored data above are referred to as </a:t>
            </a:r>
            <a:r>
              <a:rPr b="1" lang="en-GB">
                <a:latin typeface="Cormorant Garamond"/>
                <a:ea typeface="Cormorant Garamond"/>
                <a:cs typeface="Cormorant Garamond"/>
                <a:sym typeface="Cormorant Garamond"/>
              </a:rPr>
              <a:t>CRUD</a:t>
            </a:r>
            <a:r>
              <a:rPr lang="en-GB"/>
              <a:t>. </a:t>
            </a:r>
            <a:endParaRPr/>
          </a:p>
        </p:txBody>
      </p:sp>
      <p:sp>
        <p:nvSpPr>
          <p:cNvPr id="152" name="Google Shape;152;p20"/>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1"/>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Concurrency and lost update</a:t>
            </a:r>
            <a:endParaRPr/>
          </a:p>
        </p:txBody>
      </p:sp>
      <p:sp>
        <p:nvSpPr>
          <p:cNvPr id="158" name="Google Shape;158;p21"/>
          <p:cNvSpPr txBox="1"/>
          <p:nvPr>
            <p:ph idx="1" type="body"/>
          </p:nvPr>
        </p:nvSpPr>
        <p:spPr>
          <a:xfrm>
            <a:off x="1622000" y="1152475"/>
            <a:ext cx="451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Lost update can occur when concurrent, atomic transactions are incorrectly </a:t>
            </a:r>
            <a:r>
              <a:rPr b="1" lang="en-GB">
                <a:latin typeface="Cormorant Garamond"/>
                <a:ea typeface="Cormorant Garamond"/>
                <a:cs typeface="Cormorant Garamond"/>
                <a:sym typeface="Cormorant Garamond"/>
              </a:rPr>
              <a:t>interleaved</a:t>
            </a:r>
            <a:r>
              <a:rPr lang="en-GB"/>
              <a:t> </a:t>
            </a:r>
            <a:endParaRPr/>
          </a:p>
        </p:txBody>
      </p:sp>
      <p:sp>
        <p:nvSpPr>
          <p:cNvPr id="159" name="Google Shape;159;p21"/>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160" name="Google Shape;160;p21"/>
          <p:cNvPicPr preferRelativeResize="0"/>
          <p:nvPr/>
        </p:nvPicPr>
        <p:blipFill>
          <a:blip r:embed="rId3">
            <a:alphaModFix/>
          </a:blip>
          <a:stretch>
            <a:fillRect/>
          </a:stretch>
        </p:blipFill>
        <p:spPr>
          <a:xfrm>
            <a:off x="3593825" y="2104725"/>
            <a:ext cx="4934151" cy="2333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2"/>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ACID properties</a:t>
            </a:r>
            <a:endParaRPr/>
          </a:p>
        </p:txBody>
      </p:sp>
      <p:sp>
        <p:nvSpPr>
          <p:cNvPr id="166" name="Google Shape;166;p22"/>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Clr>
                <a:schemeClr val="dk2"/>
              </a:buClr>
              <a:buSzPct val="61111"/>
              <a:buFont typeface="Arial"/>
              <a:buNone/>
            </a:pPr>
            <a:r>
              <a:rPr lang="en-GB"/>
              <a:t>To prevent lost updates and other problems that can occur with concurrent transactions, any DBMS must be able to guarantee four </a:t>
            </a:r>
            <a:r>
              <a:rPr b="1" lang="en-GB">
                <a:latin typeface="Cormorant Garamond"/>
                <a:ea typeface="Cormorant Garamond"/>
                <a:cs typeface="Cormorant Garamond"/>
                <a:sym typeface="Cormorant Garamond"/>
              </a:rPr>
              <a:t>ACID</a:t>
            </a:r>
            <a:r>
              <a:rPr lang="en-GB"/>
              <a:t> properties:</a:t>
            </a:r>
            <a:endParaRPr/>
          </a:p>
          <a:p>
            <a:pPr indent="-334327" lvl="0" marL="457200" rtl="0" algn="l">
              <a:spcBef>
                <a:spcPts val="1200"/>
              </a:spcBef>
              <a:spcAft>
                <a:spcPts val="0"/>
              </a:spcAft>
              <a:buSzPct val="100000"/>
              <a:buChar char="●"/>
            </a:pPr>
            <a:r>
              <a:rPr b="1" lang="en-GB">
                <a:latin typeface="Cormorant Garamond"/>
                <a:ea typeface="Cormorant Garamond"/>
                <a:cs typeface="Cormorant Garamond"/>
                <a:sym typeface="Cormorant Garamond"/>
              </a:rPr>
              <a:t>Atomicity</a:t>
            </a:r>
            <a:r>
              <a:rPr lang="en-GB"/>
              <a:t>: dictates that constituent operations of a transaction must either </a:t>
            </a:r>
            <a:r>
              <a:rPr i="1" lang="en-GB"/>
              <a:t>all</a:t>
            </a:r>
            <a:r>
              <a:rPr lang="en-GB"/>
              <a:t> have their effect on the database or else make </a:t>
            </a:r>
            <a:r>
              <a:rPr i="1" lang="en-GB"/>
              <a:t>no</a:t>
            </a:r>
            <a:r>
              <a:rPr lang="en-GB"/>
              <a:t> change to the database. </a:t>
            </a:r>
            <a:endParaRPr/>
          </a:p>
          <a:p>
            <a:pPr indent="-334327" lvl="0" marL="457200" rtl="0" algn="l">
              <a:spcBef>
                <a:spcPts val="0"/>
              </a:spcBef>
              <a:spcAft>
                <a:spcPts val="0"/>
              </a:spcAft>
              <a:buSzPct val="100000"/>
              <a:buChar char="●"/>
            </a:pPr>
            <a:r>
              <a:rPr b="1" lang="en-GB">
                <a:latin typeface="Cormorant Garamond"/>
                <a:ea typeface="Cormorant Garamond"/>
                <a:cs typeface="Cormorant Garamond"/>
                <a:sym typeface="Cormorant Garamond"/>
              </a:rPr>
              <a:t>Consistency</a:t>
            </a:r>
            <a:r>
              <a:rPr lang="en-GB"/>
              <a:t>: ensures that all transactions may only result in valid database states compliant with all the database constraints.</a:t>
            </a:r>
            <a:endParaRPr/>
          </a:p>
          <a:p>
            <a:pPr indent="-334327" lvl="0" marL="457200" rtl="0" algn="l">
              <a:spcBef>
                <a:spcPts val="0"/>
              </a:spcBef>
              <a:spcAft>
                <a:spcPts val="0"/>
              </a:spcAft>
              <a:buSzPct val="100000"/>
              <a:buChar char="●"/>
            </a:pPr>
            <a:r>
              <a:rPr b="1" lang="en-GB">
                <a:latin typeface="Cormorant Garamond"/>
                <a:ea typeface="Cormorant Garamond"/>
                <a:cs typeface="Cormorant Garamond"/>
                <a:sym typeface="Cormorant Garamond"/>
              </a:rPr>
              <a:t>Isolation</a:t>
            </a:r>
            <a:r>
              <a:rPr lang="en-GB"/>
              <a:t>: requires that concurrent transactions must leave the database in the same state as if the transactions were executed sequentially.</a:t>
            </a:r>
            <a:endParaRPr/>
          </a:p>
          <a:p>
            <a:pPr indent="-334327" lvl="0" marL="457200" rtl="0" algn="l">
              <a:spcBef>
                <a:spcPts val="0"/>
              </a:spcBef>
              <a:spcAft>
                <a:spcPts val="0"/>
              </a:spcAft>
              <a:buSzPct val="100000"/>
              <a:buChar char="●"/>
            </a:pPr>
            <a:r>
              <a:rPr b="1" lang="en-GB">
                <a:latin typeface="Cormorant Garamond"/>
                <a:ea typeface="Cormorant Garamond"/>
                <a:cs typeface="Cormorant Garamond"/>
                <a:sym typeface="Cormorant Garamond"/>
              </a:rPr>
              <a:t>Durability</a:t>
            </a:r>
            <a:r>
              <a:rPr lang="en-GB"/>
              <a:t>: necessitates that transaction outcomes are persistent, even in the case of a serious system failure or power outage.</a:t>
            </a:r>
            <a:endParaRPr/>
          </a:p>
          <a:p>
            <a:pPr indent="0" lvl="0" marL="0" rtl="0" algn="l">
              <a:spcBef>
                <a:spcPts val="1200"/>
              </a:spcBef>
              <a:spcAft>
                <a:spcPts val="1200"/>
              </a:spcAft>
              <a:buNone/>
            </a:pPr>
            <a:r>
              <a:t/>
            </a:r>
            <a:endParaRPr/>
          </a:p>
        </p:txBody>
      </p:sp>
      <p:sp>
        <p:nvSpPr>
          <p:cNvPr id="167" name="Google Shape;167;p22"/>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Section 2.2</a:t>
            </a:r>
            <a:endParaRPr/>
          </a:p>
        </p:txBody>
      </p:sp>
      <p:sp>
        <p:nvSpPr>
          <p:cNvPr id="173" name="Google Shape;173;p23"/>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Database design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Conceptual data model</a:t>
            </a:r>
            <a:endParaRPr/>
          </a:p>
        </p:txBody>
      </p:sp>
      <p:sp>
        <p:nvSpPr>
          <p:cNvPr id="179" name="Google Shape;179;p24"/>
          <p:cNvSpPr txBox="1"/>
          <p:nvPr>
            <p:ph idx="1" type="body"/>
          </p:nvPr>
        </p:nvSpPr>
        <p:spPr>
          <a:xfrm>
            <a:off x="1644650" y="1152475"/>
            <a:ext cx="3021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A </a:t>
            </a:r>
            <a:r>
              <a:rPr b="1" lang="en-GB">
                <a:latin typeface="Cormorant Garamond"/>
                <a:ea typeface="Cormorant Garamond"/>
                <a:cs typeface="Cormorant Garamond"/>
                <a:sym typeface="Cormorant Garamond"/>
              </a:rPr>
              <a:t>conceptual data model</a:t>
            </a:r>
            <a:r>
              <a:rPr lang="en-GB"/>
              <a:t> provides a model of the proposed system that is independent of implementation details</a:t>
            </a:r>
            <a:endParaRPr/>
          </a:p>
          <a:p>
            <a:pPr indent="-317500" lvl="0" marL="457200" rtl="0" algn="l">
              <a:spcBef>
                <a:spcPts val="0"/>
              </a:spcBef>
              <a:spcAft>
                <a:spcPts val="0"/>
              </a:spcAft>
              <a:buSzPts val="1400"/>
              <a:buChar char="●"/>
            </a:pPr>
            <a:r>
              <a:rPr lang="en-GB"/>
              <a:t>An effective conceptual model will </a:t>
            </a:r>
            <a:endParaRPr/>
          </a:p>
          <a:p>
            <a:pPr indent="-304800" lvl="1" marL="914400" rtl="0" algn="l">
              <a:spcBef>
                <a:spcPts val="0"/>
              </a:spcBef>
              <a:spcAft>
                <a:spcPts val="0"/>
              </a:spcAft>
              <a:buSzPts val="1200"/>
              <a:buChar char="○"/>
            </a:pPr>
            <a:r>
              <a:rPr lang="en-GB"/>
              <a:t>provide a means for communication between analysts, designers and users</a:t>
            </a:r>
            <a:endParaRPr/>
          </a:p>
          <a:p>
            <a:pPr indent="-304800" lvl="1" marL="914400" rtl="0" algn="l">
              <a:spcBef>
                <a:spcPts val="0"/>
              </a:spcBef>
              <a:spcAft>
                <a:spcPts val="0"/>
              </a:spcAft>
              <a:buSzPts val="1200"/>
              <a:buChar char="○"/>
            </a:pPr>
            <a:r>
              <a:rPr lang="en-GB"/>
              <a:t>aid the design of the system</a:t>
            </a:r>
            <a:endParaRPr/>
          </a:p>
          <a:p>
            <a:pPr indent="-304800" lvl="1" marL="914400" rtl="0" algn="l">
              <a:spcBef>
                <a:spcPts val="0"/>
              </a:spcBef>
              <a:spcAft>
                <a:spcPts val="0"/>
              </a:spcAft>
              <a:buSzPts val="1200"/>
              <a:buChar char="○"/>
            </a:pPr>
            <a:r>
              <a:rPr lang="en-GB"/>
              <a:t>provide basic reference material for implemented system</a:t>
            </a:r>
            <a:endParaRPr/>
          </a:p>
        </p:txBody>
      </p:sp>
      <p:sp>
        <p:nvSpPr>
          <p:cNvPr id="180" name="Google Shape;180;p24"/>
          <p:cNvSpPr/>
          <p:nvPr/>
        </p:nvSpPr>
        <p:spPr>
          <a:xfrm>
            <a:off x="1114425" y="28117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181" name="Google Shape;181;p24"/>
          <p:cNvPicPr preferRelativeResize="0"/>
          <p:nvPr/>
        </p:nvPicPr>
        <p:blipFill>
          <a:blip r:embed="rId3">
            <a:alphaModFix/>
          </a:blip>
          <a:stretch>
            <a:fillRect/>
          </a:stretch>
        </p:blipFill>
        <p:spPr>
          <a:xfrm>
            <a:off x="4762300" y="1504525"/>
            <a:ext cx="3888200" cy="3064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Entity relationship model #1</a:t>
            </a:r>
            <a:endParaRPr/>
          </a:p>
        </p:txBody>
      </p:sp>
      <p:sp>
        <p:nvSpPr>
          <p:cNvPr id="187" name="Google Shape;187;p25"/>
          <p:cNvSpPr txBox="1"/>
          <p:nvPr>
            <p:ph idx="1" type="body"/>
          </p:nvPr>
        </p:nvSpPr>
        <p:spPr>
          <a:xfrm>
            <a:off x="1644650" y="1152475"/>
            <a:ext cx="3021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The entity relationship model is a conceptual data modeling technique where</a:t>
            </a:r>
            <a:endParaRPr/>
          </a:p>
          <a:p>
            <a:pPr indent="-304800" lvl="1" marL="914400" rtl="0" algn="l">
              <a:spcBef>
                <a:spcPts val="0"/>
              </a:spcBef>
              <a:spcAft>
                <a:spcPts val="0"/>
              </a:spcAft>
              <a:buSzPts val="1200"/>
              <a:buChar char="○"/>
            </a:pPr>
            <a:r>
              <a:rPr lang="en-GB"/>
              <a:t>An </a:t>
            </a:r>
            <a:r>
              <a:rPr b="1" lang="en-GB">
                <a:latin typeface="Cormorant Garamond"/>
                <a:ea typeface="Cormorant Garamond"/>
                <a:cs typeface="Cormorant Garamond"/>
                <a:sym typeface="Cormorant Garamond"/>
              </a:rPr>
              <a:t>entity type</a:t>
            </a:r>
            <a:r>
              <a:rPr lang="en-GB"/>
              <a:t> represents a collection of similar objects</a:t>
            </a:r>
            <a:endParaRPr/>
          </a:p>
          <a:p>
            <a:pPr indent="-304800" lvl="1" marL="914400" rtl="0" algn="l">
              <a:spcBef>
                <a:spcPts val="0"/>
              </a:spcBef>
              <a:spcAft>
                <a:spcPts val="0"/>
              </a:spcAft>
              <a:buSzPts val="1200"/>
              <a:buChar char="○"/>
            </a:pPr>
            <a:r>
              <a:rPr lang="en-GB"/>
              <a:t>An </a:t>
            </a:r>
            <a:r>
              <a:rPr b="1" lang="en-GB">
                <a:latin typeface="Cormorant Garamond"/>
                <a:ea typeface="Cormorant Garamond"/>
                <a:cs typeface="Cormorant Garamond"/>
                <a:sym typeface="Cormorant Garamond"/>
              </a:rPr>
              <a:t>entity instance</a:t>
            </a:r>
            <a:r>
              <a:rPr lang="en-GB"/>
              <a:t> is an occurrence of a particular entity</a:t>
            </a:r>
            <a:endParaRPr/>
          </a:p>
          <a:p>
            <a:pPr indent="-304800" lvl="1" marL="914400" rtl="0" algn="l">
              <a:spcBef>
                <a:spcPts val="0"/>
              </a:spcBef>
              <a:spcAft>
                <a:spcPts val="0"/>
              </a:spcAft>
              <a:buSzPts val="1200"/>
              <a:buChar char="○"/>
            </a:pPr>
            <a:r>
              <a:rPr lang="en-GB"/>
              <a:t>An </a:t>
            </a:r>
            <a:r>
              <a:rPr b="1" lang="en-GB">
                <a:latin typeface="Cormorant Garamond"/>
                <a:ea typeface="Cormorant Garamond"/>
                <a:cs typeface="Cormorant Garamond"/>
                <a:sym typeface="Cormorant Garamond"/>
              </a:rPr>
              <a:t>attribute type</a:t>
            </a:r>
            <a:r>
              <a:rPr lang="en-GB"/>
              <a:t> is a property associated with an entity</a:t>
            </a:r>
            <a:endParaRPr/>
          </a:p>
          <a:p>
            <a:pPr indent="-317500" lvl="0" marL="457200" rtl="0" algn="l">
              <a:spcBef>
                <a:spcPts val="0"/>
              </a:spcBef>
              <a:spcAft>
                <a:spcPts val="0"/>
              </a:spcAft>
              <a:buSzPts val="1400"/>
              <a:buChar char="●"/>
            </a:pPr>
            <a:r>
              <a:rPr lang="en-GB"/>
              <a:t>An attribute type that serves to uniquely identify an entity type is called an </a:t>
            </a:r>
            <a:r>
              <a:rPr b="1" lang="en-GB">
                <a:latin typeface="Cormorant Garamond"/>
                <a:ea typeface="Cormorant Garamond"/>
                <a:cs typeface="Cormorant Garamond"/>
                <a:sym typeface="Cormorant Garamond"/>
              </a:rPr>
              <a:t>identifier</a:t>
            </a:r>
            <a:r>
              <a:rPr lang="en-GB"/>
              <a:t> </a:t>
            </a:r>
            <a:endParaRPr/>
          </a:p>
          <a:p>
            <a:pPr indent="-304800" lvl="1" marL="914400" rtl="0" algn="l">
              <a:spcBef>
                <a:spcPts val="0"/>
              </a:spcBef>
              <a:spcAft>
                <a:spcPts val="0"/>
              </a:spcAft>
              <a:buSzPts val="1200"/>
              <a:buChar char="○"/>
            </a:pPr>
            <a:r>
              <a:rPr lang="en-GB"/>
              <a:t>Identifiers are usually underlined </a:t>
            </a:r>
            <a:endParaRPr/>
          </a:p>
        </p:txBody>
      </p:sp>
      <p:sp>
        <p:nvSpPr>
          <p:cNvPr id="188" name="Google Shape;188;p25"/>
          <p:cNvSpPr/>
          <p:nvPr/>
        </p:nvSpPr>
        <p:spPr>
          <a:xfrm>
            <a:off x="1114425" y="28117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189" name="Google Shape;189;p25"/>
          <p:cNvPicPr preferRelativeResize="0"/>
          <p:nvPr/>
        </p:nvPicPr>
        <p:blipFill>
          <a:blip r:embed="rId3">
            <a:alphaModFix/>
          </a:blip>
          <a:stretch>
            <a:fillRect/>
          </a:stretch>
        </p:blipFill>
        <p:spPr>
          <a:xfrm>
            <a:off x="5660975" y="1626125"/>
            <a:ext cx="2008525" cy="2251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Entity relationship model #2</a:t>
            </a:r>
            <a:endParaRPr/>
          </a:p>
        </p:txBody>
      </p:sp>
      <p:sp>
        <p:nvSpPr>
          <p:cNvPr id="195" name="Google Shape;195;p26"/>
          <p:cNvSpPr txBox="1"/>
          <p:nvPr>
            <p:ph idx="1" type="body"/>
          </p:nvPr>
        </p:nvSpPr>
        <p:spPr>
          <a:xfrm>
            <a:off x="1644650" y="1152475"/>
            <a:ext cx="72171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Entity types are connected using </a:t>
            </a:r>
            <a:r>
              <a:rPr b="1" lang="en-GB">
                <a:latin typeface="Cormorant Garamond"/>
                <a:ea typeface="Cormorant Garamond"/>
                <a:cs typeface="Cormorant Garamond"/>
                <a:sym typeface="Cormorant Garamond"/>
              </a:rPr>
              <a:t>relationships</a:t>
            </a:r>
            <a:endParaRPr b="1">
              <a:latin typeface="Cormorant Garamond"/>
              <a:ea typeface="Cormorant Garamond"/>
              <a:cs typeface="Cormorant Garamond"/>
              <a:sym typeface="Cormorant Garamond"/>
            </a:endParaRPr>
          </a:p>
          <a:p>
            <a:pPr indent="-304800" lvl="1" marL="914400" rtl="0" algn="l">
              <a:spcBef>
                <a:spcPts val="0"/>
              </a:spcBef>
              <a:spcAft>
                <a:spcPts val="0"/>
              </a:spcAft>
              <a:buSzPts val="1200"/>
              <a:buChar char="○"/>
            </a:pPr>
            <a:r>
              <a:rPr lang="en-GB"/>
              <a:t>A </a:t>
            </a:r>
            <a:r>
              <a:rPr b="1" lang="en-GB">
                <a:latin typeface="Cormorant Garamond"/>
                <a:ea typeface="Cormorant Garamond"/>
                <a:cs typeface="Cormorant Garamond"/>
                <a:sym typeface="Cormorant Garamond"/>
              </a:rPr>
              <a:t>relationship type</a:t>
            </a:r>
            <a:r>
              <a:rPr lang="en-GB"/>
              <a:t> connects one or more entity types</a:t>
            </a:r>
            <a:endParaRPr/>
          </a:p>
          <a:p>
            <a:pPr indent="-304800" lvl="1" marL="914400" rtl="0" algn="l">
              <a:spcBef>
                <a:spcPts val="0"/>
              </a:spcBef>
              <a:spcAft>
                <a:spcPts val="0"/>
              </a:spcAft>
              <a:buSzPts val="1200"/>
              <a:buChar char="○"/>
            </a:pPr>
            <a:r>
              <a:rPr lang="en-GB"/>
              <a:t>A </a:t>
            </a:r>
            <a:r>
              <a:rPr b="1" lang="en-GB">
                <a:latin typeface="Cormorant Garamond"/>
                <a:ea typeface="Cormorant Garamond"/>
                <a:cs typeface="Cormorant Garamond"/>
                <a:sym typeface="Cormorant Garamond"/>
              </a:rPr>
              <a:t>relationship occurrence</a:t>
            </a:r>
            <a:r>
              <a:rPr lang="en-GB"/>
              <a:t> is a particular instance of a relationship</a:t>
            </a:r>
            <a:endParaRPr/>
          </a:p>
          <a:p>
            <a:pPr indent="-317500" lvl="0" marL="457200" rtl="0" algn="l">
              <a:spcBef>
                <a:spcPts val="0"/>
              </a:spcBef>
              <a:spcAft>
                <a:spcPts val="0"/>
              </a:spcAft>
              <a:buSzPts val="1400"/>
              <a:buChar char="●"/>
            </a:pPr>
            <a:r>
              <a:rPr lang="en-GB"/>
              <a:t>Relationships may have their own attributes independent of entities</a:t>
            </a:r>
            <a:endParaRPr/>
          </a:p>
          <a:p>
            <a:pPr indent="-317500" lvl="0" marL="457200" rtl="0" algn="l">
              <a:spcBef>
                <a:spcPts val="0"/>
              </a:spcBef>
              <a:spcAft>
                <a:spcPts val="0"/>
              </a:spcAft>
              <a:buSzPts val="1400"/>
              <a:buChar char="●"/>
            </a:pPr>
            <a:r>
              <a:rPr lang="en-GB"/>
              <a:t>Entity, attribute, and relationship types are shown in an </a:t>
            </a:r>
            <a:r>
              <a:rPr b="1" lang="en-GB">
                <a:latin typeface="Cormorant Garamond"/>
                <a:ea typeface="Cormorant Garamond"/>
                <a:cs typeface="Cormorant Garamond"/>
                <a:sym typeface="Cormorant Garamond"/>
              </a:rPr>
              <a:t>entity relationship diagram</a:t>
            </a:r>
            <a:r>
              <a:rPr lang="en-GB"/>
              <a:t> (E-R diagram)</a:t>
            </a:r>
            <a:endParaRPr/>
          </a:p>
        </p:txBody>
      </p:sp>
      <p:sp>
        <p:nvSpPr>
          <p:cNvPr id="196" name="Google Shape;196;p26"/>
          <p:cNvSpPr/>
          <p:nvPr/>
        </p:nvSpPr>
        <p:spPr>
          <a:xfrm>
            <a:off x="1114425" y="28117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197" name="Google Shape;197;p26"/>
          <p:cNvPicPr preferRelativeResize="0"/>
          <p:nvPr/>
        </p:nvPicPr>
        <p:blipFill>
          <a:blip r:embed="rId3">
            <a:alphaModFix/>
          </a:blip>
          <a:stretch>
            <a:fillRect/>
          </a:stretch>
        </p:blipFill>
        <p:spPr>
          <a:xfrm>
            <a:off x="3385200" y="2705175"/>
            <a:ext cx="4985451" cy="1873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Entity relationship model #3</a:t>
            </a:r>
            <a:endParaRPr/>
          </a:p>
        </p:txBody>
      </p:sp>
      <p:sp>
        <p:nvSpPr>
          <p:cNvPr id="203" name="Google Shape;203;p27"/>
          <p:cNvSpPr txBox="1"/>
          <p:nvPr>
            <p:ph idx="1" type="body"/>
          </p:nvPr>
        </p:nvSpPr>
        <p:spPr>
          <a:xfrm>
            <a:off x="1644650" y="1152475"/>
            <a:ext cx="3381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Relationship types may be</a:t>
            </a:r>
            <a:endParaRPr/>
          </a:p>
          <a:p>
            <a:pPr indent="-304800" lvl="1" marL="914400" rtl="0" algn="l">
              <a:spcBef>
                <a:spcPts val="0"/>
              </a:spcBef>
              <a:spcAft>
                <a:spcPts val="0"/>
              </a:spcAft>
              <a:buSzPts val="1200"/>
              <a:buChar char="○"/>
            </a:pPr>
            <a:r>
              <a:rPr lang="en-GB"/>
              <a:t>many-to-one: e.g., each customer may place several (potentially zero, one, or many) orders, but each order must be placed by exactly one customer</a:t>
            </a:r>
            <a:endParaRPr/>
          </a:p>
          <a:p>
            <a:pPr indent="-304800" lvl="1" marL="914400" rtl="0" algn="l">
              <a:spcBef>
                <a:spcPts val="0"/>
              </a:spcBef>
              <a:spcAft>
                <a:spcPts val="0"/>
              </a:spcAft>
              <a:buSzPts val="1200"/>
              <a:buChar char="○"/>
            </a:pPr>
            <a:r>
              <a:rPr lang="en-GB"/>
              <a:t>many-to-many: e.g., each stock item may appear in many different orders, and an order will naturally contain many different stock items</a:t>
            </a:r>
            <a:endParaRPr/>
          </a:p>
          <a:p>
            <a:pPr indent="-304800" lvl="1" marL="914400" rtl="0" algn="l">
              <a:spcBef>
                <a:spcPts val="0"/>
              </a:spcBef>
              <a:spcAft>
                <a:spcPts val="0"/>
              </a:spcAft>
              <a:buSzPts val="1200"/>
              <a:buChar char="○"/>
            </a:pPr>
            <a:r>
              <a:rPr lang="en-GB"/>
              <a:t>one-to-one: e.g., each staff member must have been issued a staff card, and each staff card is issued to that specific staff member</a:t>
            </a:r>
            <a:endParaRPr/>
          </a:p>
          <a:p>
            <a:pPr indent="-317500" lvl="0" marL="457200" rtl="0" algn="l">
              <a:spcBef>
                <a:spcPts val="0"/>
              </a:spcBef>
              <a:spcAft>
                <a:spcPts val="0"/>
              </a:spcAft>
              <a:buSzPts val="1400"/>
              <a:buChar char="●"/>
            </a:pPr>
            <a:r>
              <a:rPr lang="en-GB"/>
              <a:t>These constraints constitute </a:t>
            </a:r>
            <a:r>
              <a:rPr b="1" lang="en-GB">
                <a:latin typeface="Cormorant Garamond"/>
                <a:ea typeface="Cormorant Garamond"/>
                <a:cs typeface="Cormorant Garamond"/>
                <a:sym typeface="Cormorant Garamond"/>
              </a:rPr>
              <a:t>cardinality conditions</a:t>
            </a:r>
            <a:endParaRPr b="1">
              <a:latin typeface="Cormorant Garamond"/>
              <a:ea typeface="Cormorant Garamond"/>
              <a:cs typeface="Cormorant Garamond"/>
              <a:sym typeface="Cormorant Garamond"/>
            </a:endParaRPr>
          </a:p>
        </p:txBody>
      </p:sp>
      <p:sp>
        <p:nvSpPr>
          <p:cNvPr id="204" name="Google Shape;204;p27"/>
          <p:cNvSpPr/>
          <p:nvPr/>
        </p:nvSpPr>
        <p:spPr>
          <a:xfrm>
            <a:off x="1114425" y="28117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205" name="Google Shape;205;p27"/>
          <p:cNvPicPr preferRelativeResize="0"/>
          <p:nvPr/>
        </p:nvPicPr>
        <p:blipFill>
          <a:blip r:embed="rId3">
            <a:alphaModFix/>
          </a:blip>
          <a:stretch>
            <a:fillRect/>
          </a:stretch>
        </p:blipFill>
        <p:spPr>
          <a:xfrm>
            <a:off x="5301725" y="1699425"/>
            <a:ext cx="3530350" cy="1072000"/>
          </a:xfrm>
          <a:prstGeom prst="rect">
            <a:avLst/>
          </a:prstGeom>
          <a:noFill/>
          <a:ln>
            <a:noFill/>
          </a:ln>
        </p:spPr>
      </p:pic>
      <p:pic>
        <p:nvPicPr>
          <p:cNvPr id="206" name="Google Shape;206;p27"/>
          <p:cNvPicPr preferRelativeResize="0"/>
          <p:nvPr/>
        </p:nvPicPr>
        <p:blipFill>
          <a:blip r:embed="rId4">
            <a:alphaModFix/>
          </a:blip>
          <a:stretch>
            <a:fillRect/>
          </a:stretch>
        </p:blipFill>
        <p:spPr>
          <a:xfrm>
            <a:off x="5301750" y="3079600"/>
            <a:ext cx="3530309" cy="1072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Entity relationship model #4</a:t>
            </a:r>
            <a:endParaRPr/>
          </a:p>
        </p:txBody>
      </p:sp>
      <p:sp>
        <p:nvSpPr>
          <p:cNvPr id="212" name="Google Shape;212;p28"/>
          <p:cNvSpPr txBox="1"/>
          <p:nvPr>
            <p:ph idx="1" type="body"/>
          </p:nvPr>
        </p:nvSpPr>
        <p:spPr>
          <a:xfrm>
            <a:off x="1644650" y="1152475"/>
            <a:ext cx="71034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In addition to cardinality conditions, relationships may also have participatory conditions:</a:t>
            </a:r>
            <a:endParaRPr/>
          </a:p>
          <a:p>
            <a:pPr indent="-304800" lvl="1" marL="914400" rtl="0" algn="l">
              <a:spcBef>
                <a:spcPts val="0"/>
              </a:spcBef>
              <a:spcAft>
                <a:spcPts val="0"/>
              </a:spcAft>
              <a:buSzPts val="1200"/>
              <a:buChar char="○"/>
            </a:pPr>
            <a:r>
              <a:rPr b="1" lang="en-GB">
                <a:latin typeface="Cormorant Garamond"/>
                <a:ea typeface="Cormorant Garamond"/>
                <a:cs typeface="Cormorant Garamond"/>
                <a:sym typeface="Cormorant Garamond"/>
              </a:rPr>
              <a:t>optional</a:t>
            </a:r>
            <a:r>
              <a:rPr lang="en-GB"/>
              <a:t> (e.g., </a:t>
            </a:r>
            <a:r>
              <a:rPr lang="en-GB" sz="1100">
                <a:latin typeface="Lora"/>
                <a:ea typeface="Lora"/>
                <a:cs typeface="Lora"/>
                <a:sym typeface="Lora"/>
              </a:rPr>
              <a:t>0</a:t>
            </a:r>
            <a:r>
              <a:rPr lang="en-GB"/>
              <a:t>..</a:t>
            </a:r>
            <a:r>
              <a:rPr i="1" lang="en-GB"/>
              <a:t>n</a:t>
            </a:r>
            <a:r>
              <a:rPr lang="en-GB"/>
              <a:t>) </a:t>
            </a:r>
            <a:r>
              <a:rPr lang="en-GB"/>
              <a:t>or </a:t>
            </a:r>
            <a:r>
              <a:rPr b="1" lang="en-GB">
                <a:latin typeface="Cormorant Garamond"/>
                <a:ea typeface="Cormorant Garamond"/>
                <a:cs typeface="Cormorant Garamond"/>
                <a:sym typeface="Cormorant Garamond"/>
              </a:rPr>
              <a:t>mandatory</a:t>
            </a:r>
            <a:r>
              <a:rPr lang="en-GB"/>
              <a:t> (e.g., </a:t>
            </a:r>
            <a:r>
              <a:rPr lang="en-GB" sz="1100">
                <a:latin typeface="Lora"/>
                <a:ea typeface="Lora"/>
                <a:cs typeface="Lora"/>
                <a:sym typeface="Lora"/>
              </a:rPr>
              <a:t>1</a:t>
            </a:r>
            <a:r>
              <a:rPr lang="en-GB"/>
              <a:t>..</a:t>
            </a:r>
            <a:r>
              <a:rPr i="1" lang="en-GB"/>
              <a:t>n</a:t>
            </a:r>
            <a:r>
              <a:rPr lang="en-GB"/>
              <a:t>)</a:t>
            </a:r>
            <a:endParaRPr/>
          </a:p>
          <a:p>
            <a:pPr indent="-317500" lvl="0" marL="457200" rtl="0" algn="l">
              <a:spcBef>
                <a:spcPts val="0"/>
              </a:spcBef>
              <a:spcAft>
                <a:spcPts val="0"/>
              </a:spcAft>
              <a:buSzPts val="1400"/>
              <a:buChar char="●"/>
            </a:pPr>
            <a:r>
              <a:rPr lang="en-GB"/>
              <a:t>A relationship connecting three entities is called a </a:t>
            </a:r>
            <a:r>
              <a:rPr b="1" lang="en-GB">
                <a:latin typeface="Cormorant Garamond"/>
                <a:ea typeface="Cormorant Garamond"/>
                <a:cs typeface="Cormorant Garamond"/>
                <a:sym typeface="Cormorant Garamond"/>
              </a:rPr>
              <a:t>ternary relationship</a:t>
            </a:r>
            <a:endParaRPr b="1">
              <a:latin typeface="Cormorant Garamond"/>
              <a:ea typeface="Cormorant Garamond"/>
              <a:cs typeface="Cormorant Garamond"/>
              <a:sym typeface="Cormorant Garamond"/>
            </a:endParaRPr>
          </a:p>
        </p:txBody>
      </p:sp>
      <p:sp>
        <p:nvSpPr>
          <p:cNvPr id="213" name="Google Shape;213;p28"/>
          <p:cNvSpPr/>
          <p:nvPr/>
        </p:nvSpPr>
        <p:spPr>
          <a:xfrm>
            <a:off x="1114425" y="28117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214" name="Google Shape;214;p28"/>
          <p:cNvPicPr preferRelativeResize="0"/>
          <p:nvPr/>
        </p:nvPicPr>
        <p:blipFill>
          <a:blip r:embed="rId3">
            <a:alphaModFix/>
          </a:blip>
          <a:stretch>
            <a:fillRect/>
          </a:stretch>
        </p:blipFill>
        <p:spPr>
          <a:xfrm>
            <a:off x="2780813" y="2166275"/>
            <a:ext cx="4885426" cy="23454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1"/>
          <p:cNvSpPr txBox="1"/>
          <p:nvPr>
            <p:ph type="ctrTitle"/>
          </p:nvPr>
        </p:nvSpPr>
        <p:spPr>
          <a:xfrm>
            <a:off x="4256800" y="264475"/>
            <a:ext cx="4412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Learning outcomes</a:t>
            </a:r>
            <a:endParaRPr/>
          </a:p>
        </p:txBody>
      </p:sp>
      <p:sp>
        <p:nvSpPr>
          <p:cNvPr id="82" name="Google Shape;82;p11"/>
          <p:cNvSpPr txBox="1"/>
          <p:nvPr>
            <p:ph idx="1" type="subTitle"/>
          </p:nvPr>
        </p:nvSpPr>
        <p:spPr>
          <a:xfrm>
            <a:off x="4256700" y="2067725"/>
            <a:ext cx="4412700" cy="2525700"/>
          </a:xfrm>
          <a:prstGeom prst="rect">
            <a:avLst/>
          </a:prstGeom>
        </p:spPr>
        <p:txBody>
          <a:bodyPr anchorCtr="0" anchor="t" bIns="91425" lIns="91425" spcFirstLastPara="1" rIns="91425" wrap="square" tIns="91425">
            <a:normAutofit fontScale="55000"/>
          </a:bodyPr>
          <a:lstStyle/>
          <a:p>
            <a:pPr indent="-312420" lvl="0" marL="457200" rtl="0" algn="l">
              <a:spcBef>
                <a:spcPts val="0"/>
              </a:spcBef>
              <a:spcAft>
                <a:spcPts val="0"/>
              </a:spcAft>
              <a:buSzPct val="100000"/>
              <a:buChar char="●"/>
            </a:pPr>
            <a:r>
              <a:rPr lang="en-GB"/>
              <a:t>discuss the key features of </a:t>
            </a:r>
            <a:r>
              <a:rPr b="1" lang="en-GB">
                <a:latin typeface="Cormorant Garamond"/>
                <a:ea typeface="Cormorant Garamond"/>
                <a:cs typeface="Cormorant Garamond"/>
                <a:sym typeface="Cormorant Garamond"/>
              </a:rPr>
              <a:t>databases</a:t>
            </a:r>
            <a:r>
              <a:rPr lang="en-GB"/>
              <a:t> and the rationale for using them; </a:t>
            </a:r>
            <a:endParaRPr/>
          </a:p>
          <a:p>
            <a:pPr indent="-312420" lvl="0" marL="457200" rtl="0" algn="l">
              <a:spcBef>
                <a:spcPts val="0"/>
              </a:spcBef>
              <a:spcAft>
                <a:spcPts val="0"/>
              </a:spcAft>
              <a:buSzPct val="100000"/>
              <a:buChar char="●"/>
            </a:pPr>
            <a:r>
              <a:rPr lang="en-GB"/>
              <a:t>contrast the characteristics and limitations of the </a:t>
            </a:r>
            <a:r>
              <a:rPr b="1" lang="en-GB">
                <a:latin typeface="Cormorant Garamond"/>
                <a:ea typeface="Cormorant Garamond"/>
                <a:cs typeface="Cormorant Garamond"/>
                <a:sym typeface="Cormorant Garamond"/>
              </a:rPr>
              <a:t>relational database</a:t>
            </a:r>
            <a:r>
              <a:rPr lang="en-GB"/>
              <a:t> model and the </a:t>
            </a:r>
            <a:r>
              <a:rPr b="1" lang="en-GB">
                <a:latin typeface="Cormorant Garamond"/>
                <a:ea typeface="Cormorant Garamond"/>
                <a:cs typeface="Cormorant Garamond"/>
                <a:sym typeface="Cormorant Garamond"/>
              </a:rPr>
              <a:t>graph database</a:t>
            </a:r>
            <a:r>
              <a:rPr lang="en-GB"/>
              <a:t> model, the two most important database paradigms;</a:t>
            </a:r>
            <a:endParaRPr/>
          </a:p>
          <a:p>
            <a:pPr indent="-312420" lvl="0" marL="457200" rtl="0" algn="l">
              <a:spcBef>
                <a:spcPts val="0"/>
              </a:spcBef>
              <a:spcAft>
                <a:spcPts val="0"/>
              </a:spcAft>
              <a:buSzPct val="100000"/>
              <a:buChar char="●"/>
            </a:pPr>
            <a:r>
              <a:rPr lang="en-GB"/>
              <a:t>develop a database design using </a:t>
            </a:r>
            <a:r>
              <a:rPr b="1" lang="en-GB">
                <a:latin typeface="Cormorant Garamond"/>
                <a:ea typeface="Cormorant Garamond"/>
                <a:cs typeface="Cormorant Garamond"/>
                <a:sym typeface="Cormorant Garamond"/>
              </a:rPr>
              <a:t>entity-relationship modeling</a:t>
            </a:r>
            <a:r>
              <a:rPr lang="en-GB"/>
              <a:t> and the standard diagrammatic language </a:t>
            </a:r>
            <a:r>
              <a:rPr b="1" lang="en-GB">
                <a:latin typeface="Cormorant Garamond"/>
                <a:ea typeface="Cormorant Garamond"/>
                <a:cs typeface="Cormorant Garamond"/>
                <a:sym typeface="Cormorant Garamond"/>
              </a:rPr>
              <a:t>UML</a:t>
            </a:r>
            <a:r>
              <a:rPr lang="en-GB"/>
              <a:t>;</a:t>
            </a:r>
            <a:endParaRPr/>
          </a:p>
          <a:p>
            <a:pPr indent="-312420" lvl="0" marL="457200" rtl="0" algn="l">
              <a:spcBef>
                <a:spcPts val="0"/>
              </a:spcBef>
              <a:spcAft>
                <a:spcPts val="0"/>
              </a:spcAft>
              <a:buSzPct val="100000"/>
              <a:buChar char="●"/>
            </a:pPr>
            <a:r>
              <a:rPr lang="en-GB"/>
              <a:t>build simple </a:t>
            </a:r>
            <a:r>
              <a:rPr b="1" lang="en-GB">
                <a:latin typeface="Cormorant Garamond"/>
                <a:ea typeface="Cormorant Garamond"/>
                <a:cs typeface="Cormorant Garamond"/>
                <a:sym typeface="Cormorant Garamond"/>
              </a:rPr>
              <a:t>queries</a:t>
            </a:r>
            <a:r>
              <a:rPr lang="en-GB"/>
              <a:t> to a relational or graph database using a standard language, such as </a:t>
            </a:r>
            <a:r>
              <a:rPr b="1" lang="en-GB">
                <a:latin typeface="Cormorant Garamond"/>
                <a:ea typeface="Cormorant Garamond"/>
                <a:cs typeface="Cormorant Garamond"/>
                <a:sym typeface="Cormorant Garamond"/>
              </a:rPr>
              <a:t>SQL</a:t>
            </a:r>
            <a:r>
              <a:rPr lang="en-GB"/>
              <a:t> or </a:t>
            </a:r>
            <a:r>
              <a:rPr b="1" lang="en-GB">
                <a:latin typeface="Cormorant Garamond"/>
                <a:ea typeface="Cormorant Garamond"/>
                <a:cs typeface="Cormorant Garamond"/>
                <a:sym typeface="Cormorant Garamond"/>
              </a:rPr>
              <a:t>Cypher</a:t>
            </a:r>
            <a:r>
              <a:rPr lang="en-GB"/>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9"/>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Nutty Nuggets E-R model </a:t>
            </a:r>
            <a:endParaRPr/>
          </a:p>
        </p:txBody>
      </p:sp>
      <p:sp>
        <p:nvSpPr>
          <p:cNvPr id="220" name="Google Shape;220;p29"/>
          <p:cNvSpPr/>
          <p:nvPr/>
        </p:nvSpPr>
        <p:spPr>
          <a:xfrm>
            <a:off x="1114425" y="28117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221" name="Google Shape;221;p29"/>
          <p:cNvPicPr preferRelativeResize="0"/>
          <p:nvPr/>
        </p:nvPicPr>
        <p:blipFill>
          <a:blip r:embed="rId3">
            <a:alphaModFix/>
          </a:blip>
          <a:stretch>
            <a:fillRect/>
          </a:stretch>
        </p:blipFill>
        <p:spPr>
          <a:xfrm>
            <a:off x="1938648" y="1167999"/>
            <a:ext cx="6569764" cy="341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Section 2.3</a:t>
            </a:r>
            <a:endParaRPr/>
          </a:p>
        </p:txBody>
      </p:sp>
      <p:sp>
        <p:nvSpPr>
          <p:cNvPr id="227" name="Google Shape;227;p30"/>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Relational databases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relational model</a:t>
            </a:r>
            <a:endParaRPr/>
          </a:p>
        </p:txBody>
      </p:sp>
      <p:sp>
        <p:nvSpPr>
          <p:cNvPr id="233" name="Google Shape;233;p31"/>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relational database</a:t>
            </a:r>
            <a:r>
              <a:rPr lang="en-GB"/>
              <a:t> is a collection of </a:t>
            </a:r>
            <a:r>
              <a:rPr b="1" lang="en-GB">
                <a:latin typeface="Cormorant Garamond"/>
                <a:ea typeface="Cormorant Garamond"/>
                <a:cs typeface="Cormorant Garamond"/>
                <a:sym typeface="Cormorant Garamond"/>
              </a:rPr>
              <a:t>relations</a:t>
            </a:r>
            <a:r>
              <a:rPr lang="en-GB"/>
              <a:t>, often just called </a:t>
            </a:r>
            <a:r>
              <a:rPr b="1" lang="en-GB">
                <a:latin typeface="Cormorant Garamond"/>
                <a:ea typeface="Cormorant Garamond"/>
                <a:cs typeface="Cormorant Garamond"/>
                <a:sym typeface="Cormorant Garamond"/>
              </a:rPr>
              <a:t>tables</a:t>
            </a:r>
            <a:endParaRPr b="1">
              <a:latin typeface="Cormorant Garamond"/>
              <a:ea typeface="Cormorant Garamond"/>
              <a:cs typeface="Cormorant Garamond"/>
              <a:sym typeface="Cormorant Garamond"/>
            </a:endParaRPr>
          </a:p>
          <a:p>
            <a:pPr indent="-342900" lvl="0" marL="457200" rtl="0" algn="l">
              <a:spcBef>
                <a:spcPts val="0"/>
              </a:spcBef>
              <a:spcAft>
                <a:spcPts val="0"/>
              </a:spcAft>
              <a:buSzPts val="1800"/>
              <a:buChar char="●"/>
            </a:pPr>
            <a:r>
              <a:rPr lang="en-GB"/>
              <a:t>Each relation has has associated with it a set of </a:t>
            </a:r>
            <a:r>
              <a:rPr b="1" lang="en-GB">
                <a:latin typeface="Cormorant Garamond"/>
                <a:ea typeface="Cormorant Garamond"/>
                <a:cs typeface="Cormorant Garamond"/>
                <a:sym typeface="Cormorant Garamond"/>
              </a:rPr>
              <a:t>attributes</a:t>
            </a:r>
            <a:endParaRPr b="1">
              <a:latin typeface="Cormorant Garamond"/>
              <a:ea typeface="Cormorant Garamond"/>
              <a:cs typeface="Cormorant Garamond"/>
              <a:sym typeface="Cormorant Garamond"/>
            </a:endParaRPr>
          </a:p>
          <a:p>
            <a:pPr indent="-342900" lvl="0" marL="457200" rtl="0" algn="l">
              <a:spcBef>
                <a:spcPts val="0"/>
              </a:spcBef>
              <a:spcAft>
                <a:spcPts val="0"/>
              </a:spcAft>
              <a:buSzPts val="1800"/>
              <a:buChar char="●"/>
            </a:pPr>
            <a:r>
              <a:rPr lang="en-GB"/>
              <a:t>The data in the relation is structured as a set of </a:t>
            </a:r>
            <a:r>
              <a:rPr b="1" lang="en-GB">
                <a:latin typeface="Cormorant Garamond"/>
                <a:ea typeface="Cormorant Garamond"/>
                <a:cs typeface="Cormorant Garamond"/>
                <a:sym typeface="Cormorant Garamond"/>
              </a:rPr>
              <a:t>rows</a:t>
            </a:r>
            <a:r>
              <a:rPr lang="en-GB"/>
              <a:t>, often called </a:t>
            </a:r>
            <a:r>
              <a:rPr b="1" lang="en-GB">
                <a:latin typeface="Cormorant Garamond"/>
                <a:ea typeface="Cormorant Garamond"/>
                <a:cs typeface="Cormorant Garamond"/>
                <a:sym typeface="Cormorant Garamond"/>
              </a:rPr>
              <a:t>tuples</a:t>
            </a:r>
            <a:endParaRPr b="1">
              <a:latin typeface="Cormorant Garamond"/>
              <a:ea typeface="Cormorant Garamond"/>
              <a:cs typeface="Cormorant Garamond"/>
              <a:sym typeface="Cormorant Garamond"/>
            </a:endParaRPr>
          </a:p>
          <a:p>
            <a:pPr indent="-342900" lvl="0" marL="457200" rtl="0" algn="l">
              <a:spcBef>
                <a:spcPts val="0"/>
              </a:spcBef>
              <a:spcAft>
                <a:spcPts val="0"/>
              </a:spcAft>
              <a:buSzPts val="1800"/>
              <a:buChar char="●"/>
            </a:pPr>
            <a:r>
              <a:rPr lang="en-GB"/>
              <a:t>Each tuple consists of data items for each attribute</a:t>
            </a:r>
            <a:endParaRPr/>
          </a:p>
          <a:p>
            <a:pPr indent="-342900" lvl="0" marL="457200" rtl="0" algn="l">
              <a:spcBef>
                <a:spcPts val="0"/>
              </a:spcBef>
              <a:spcAft>
                <a:spcPts val="0"/>
              </a:spcAft>
              <a:buSzPts val="1800"/>
              <a:buChar char="●"/>
            </a:pPr>
            <a:r>
              <a:rPr lang="en-GB"/>
              <a:t>Each </a:t>
            </a:r>
            <a:r>
              <a:rPr b="1" lang="en-GB">
                <a:latin typeface="Cormorant Garamond"/>
                <a:ea typeface="Cormorant Garamond"/>
                <a:cs typeface="Cormorant Garamond"/>
                <a:sym typeface="Cormorant Garamond"/>
              </a:rPr>
              <a:t>cell</a:t>
            </a:r>
            <a:r>
              <a:rPr lang="en-GB"/>
              <a:t> in a tuple contains a single value</a:t>
            </a:r>
            <a:endParaRPr/>
          </a:p>
          <a:p>
            <a:pPr indent="-342900" lvl="0" marL="457200" rtl="0" algn="l">
              <a:spcBef>
                <a:spcPts val="0"/>
              </a:spcBef>
              <a:spcAft>
                <a:spcPts val="0"/>
              </a:spcAft>
              <a:buSzPts val="1800"/>
              <a:buChar char="●"/>
            </a:pPr>
            <a:r>
              <a:rPr lang="en-GB"/>
              <a:t>Relations have the following properties:</a:t>
            </a:r>
            <a:endParaRPr/>
          </a:p>
          <a:p>
            <a:pPr indent="-317500" lvl="1" marL="914400" rtl="0" algn="l">
              <a:spcBef>
                <a:spcPts val="0"/>
              </a:spcBef>
              <a:spcAft>
                <a:spcPts val="0"/>
              </a:spcAft>
              <a:buSzPts val="1400"/>
              <a:buChar char="○"/>
            </a:pPr>
            <a:r>
              <a:rPr lang="en-GB"/>
              <a:t>The ordering of tuples in the relation is not significant.</a:t>
            </a:r>
            <a:endParaRPr/>
          </a:p>
          <a:p>
            <a:pPr indent="-317500" lvl="1" marL="914400" rtl="0" algn="l">
              <a:spcBef>
                <a:spcPts val="0"/>
              </a:spcBef>
              <a:spcAft>
                <a:spcPts val="0"/>
              </a:spcAft>
              <a:buSzPts val="1400"/>
              <a:buChar char="○"/>
            </a:pPr>
            <a:r>
              <a:rPr lang="en-GB"/>
              <a:t>Tuples in a relation are all distinct from one another.</a:t>
            </a:r>
            <a:endParaRPr/>
          </a:p>
          <a:p>
            <a:pPr indent="-317500" lvl="1" marL="914400" rtl="0" algn="l">
              <a:spcBef>
                <a:spcPts val="0"/>
              </a:spcBef>
              <a:spcAft>
                <a:spcPts val="0"/>
              </a:spcAft>
              <a:buSzPts val="1400"/>
              <a:buChar char="○"/>
            </a:pPr>
            <a:r>
              <a:rPr lang="en-GB"/>
              <a:t>Columns are ordered so that data items correspond to the attribute in the relation scheme with which they are labeled.</a:t>
            </a:r>
            <a:endParaRPr/>
          </a:p>
        </p:txBody>
      </p:sp>
      <p:sp>
        <p:nvSpPr>
          <p:cNvPr id="234" name="Google Shape;234;p31"/>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relation</a:t>
            </a:r>
            <a:endParaRPr/>
          </a:p>
        </p:txBody>
      </p:sp>
      <p:sp>
        <p:nvSpPr>
          <p:cNvPr id="240" name="Google Shape;240;p32"/>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241" name="Google Shape;241;p32"/>
          <p:cNvPicPr preferRelativeResize="0"/>
          <p:nvPr/>
        </p:nvPicPr>
        <p:blipFill>
          <a:blip r:embed="rId3">
            <a:alphaModFix/>
          </a:blip>
          <a:stretch>
            <a:fillRect/>
          </a:stretch>
        </p:blipFill>
        <p:spPr>
          <a:xfrm>
            <a:off x="2353777" y="1354625"/>
            <a:ext cx="5290500" cy="3016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 schemes #1</a:t>
            </a:r>
            <a:endParaRPr/>
          </a:p>
        </p:txBody>
      </p:sp>
      <p:sp>
        <p:nvSpPr>
          <p:cNvPr id="247" name="Google Shape;247;p33"/>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relation scheme</a:t>
            </a:r>
            <a:r>
              <a:rPr lang="en-GB"/>
              <a:t> is a set of attribute names and a mapping from each attribute name to a </a:t>
            </a:r>
            <a:r>
              <a:rPr b="1" lang="en-GB">
                <a:latin typeface="Cormorant Garamond"/>
                <a:ea typeface="Cormorant Garamond"/>
                <a:cs typeface="Cormorant Garamond"/>
                <a:sym typeface="Cormorant Garamond"/>
              </a:rPr>
              <a:t>domain</a:t>
            </a:r>
            <a:r>
              <a:rPr lang="en-GB"/>
              <a:t> (data type)</a:t>
            </a:r>
            <a:endParaRPr/>
          </a:p>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database scheme</a:t>
            </a:r>
            <a:r>
              <a:rPr lang="en-GB"/>
              <a:t> is a set of relation schemes</a:t>
            </a:r>
            <a:endParaRPr/>
          </a:p>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relational database</a:t>
            </a:r>
            <a:r>
              <a:rPr lang="en-GB"/>
              <a:t> is a set of relations.</a:t>
            </a:r>
            <a:endParaRPr/>
          </a:p>
          <a:p>
            <a:pPr indent="-342900" lvl="0" marL="457200" rtl="0" algn="l">
              <a:spcBef>
                <a:spcPts val="0"/>
              </a:spcBef>
              <a:spcAft>
                <a:spcPts val="0"/>
              </a:spcAft>
              <a:buSzPts val="1800"/>
              <a:buChar char="●"/>
            </a:pPr>
            <a:r>
              <a:rPr lang="en-GB"/>
              <a:t>A relational database management system (</a:t>
            </a:r>
            <a:r>
              <a:rPr b="1" lang="en-GB">
                <a:latin typeface="Cormorant Garamond"/>
                <a:ea typeface="Cormorant Garamond"/>
                <a:cs typeface="Cormorant Garamond"/>
                <a:sym typeface="Cormorant Garamond"/>
              </a:rPr>
              <a:t>RDBMS</a:t>
            </a:r>
            <a:r>
              <a:rPr lang="en-GB"/>
              <a:t>) is the software that manages a relational database </a:t>
            </a:r>
            <a:endParaRPr/>
          </a:p>
          <a:p>
            <a:pPr indent="-342900" lvl="0" marL="457200" rtl="0" algn="l">
              <a:spcBef>
                <a:spcPts val="0"/>
              </a:spcBef>
              <a:spcAft>
                <a:spcPts val="0"/>
              </a:spcAft>
              <a:buSzPts val="1800"/>
              <a:buChar char="●"/>
            </a:pPr>
            <a:r>
              <a:rPr lang="en-GB"/>
              <a:t>In most relational systems, data items are </a:t>
            </a:r>
            <a:r>
              <a:rPr b="1" lang="en-GB">
                <a:latin typeface="Cormorant Garamond"/>
                <a:ea typeface="Cormorant Garamond"/>
                <a:cs typeface="Cormorant Garamond"/>
                <a:sym typeface="Cormorant Garamond"/>
              </a:rPr>
              <a:t>atomic</a:t>
            </a:r>
            <a:endParaRPr b="1">
              <a:latin typeface="Cormorant Garamond"/>
              <a:ea typeface="Cormorant Garamond"/>
              <a:cs typeface="Cormorant Garamond"/>
              <a:sym typeface="Cormorant Garamond"/>
            </a:endParaRPr>
          </a:p>
          <a:p>
            <a:pPr indent="-317500" lvl="1" marL="914400" rtl="0" algn="l">
              <a:spcBef>
                <a:spcPts val="0"/>
              </a:spcBef>
              <a:spcAft>
                <a:spcPts val="0"/>
              </a:spcAft>
              <a:buSzPts val="1400"/>
              <a:buChar char="○"/>
            </a:pPr>
            <a:r>
              <a:rPr lang="en-GB"/>
              <a:t>A relation that contains only atomic items is said to be in </a:t>
            </a:r>
            <a:r>
              <a:rPr b="1" lang="en-GB">
                <a:latin typeface="Cormorant Garamond"/>
                <a:ea typeface="Cormorant Garamond"/>
                <a:cs typeface="Cormorant Garamond"/>
                <a:sym typeface="Cormorant Garamond"/>
              </a:rPr>
              <a:t>first normal form</a:t>
            </a:r>
            <a:r>
              <a:rPr lang="en-GB"/>
              <a:t> (1NF)</a:t>
            </a:r>
            <a:endParaRPr/>
          </a:p>
          <a:p>
            <a:pPr indent="-342900" lvl="0" marL="457200" rtl="0" algn="l">
              <a:spcBef>
                <a:spcPts val="0"/>
              </a:spcBef>
              <a:spcAft>
                <a:spcPts val="0"/>
              </a:spcAft>
              <a:buSzPts val="1800"/>
              <a:buChar char="●"/>
            </a:pPr>
            <a:r>
              <a:rPr lang="en-GB"/>
              <a:t>The </a:t>
            </a:r>
            <a:r>
              <a:rPr b="1" lang="en-GB">
                <a:latin typeface="Cormorant Garamond"/>
                <a:ea typeface="Cormorant Garamond"/>
                <a:cs typeface="Cormorant Garamond"/>
                <a:sym typeface="Cormorant Garamond"/>
              </a:rPr>
              <a:t>degree</a:t>
            </a:r>
            <a:r>
              <a:rPr lang="en-GB"/>
              <a:t> of a relation is its number of columns</a:t>
            </a:r>
            <a:endParaRPr/>
          </a:p>
          <a:p>
            <a:pPr indent="-342900" lvl="0" marL="457200" rtl="0" algn="l">
              <a:spcBef>
                <a:spcPts val="0"/>
              </a:spcBef>
              <a:spcAft>
                <a:spcPts val="0"/>
              </a:spcAft>
              <a:buSzPts val="1800"/>
              <a:buChar char="●"/>
            </a:pPr>
            <a:r>
              <a:rPr lang="en-GB"/>
              <a:t>The </a:t>
            </a:r>
            <a:r>
              <a:rPr b="1" lang="en-GB">
                <a:latin typeface="Cormorant Garamond"/>
                <a:ea typeface="Cormorant Garamond"/>
                <a:cs typeface="Cormorant Garamond"/>
                <a:sym typeface="Cormorant Garamond"/>
              </a:rPr>
              <a:t>cardinality</a:t>
            </a:r>
            <a:r>
              <a:rPr lang="en-GB"/>
              <a:t> of a relation is the number of tuples</a:t>
            </a:r>
            <a:endParaRPr/>
          </a:p>
        </p:txBody>
      </p:sp>
      <p:sp>
        <p:nvSpPr>
          <p:cNvPr id="248" name="Google Shape;248;p33"/>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4"/>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 schemes #2</a:t>
            </a:r>
            <a:endParaRPr/>
          </a:p>
        </p:txBody>
      </p:sp>
      <p:sp>
        <p:nvSpPr>
          <p:cNvPr id="254" name="Google Shape;254;p34"/>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candidate key</a:t>
            </a:r>
            <a:r>
              <a:rPr lang="en-GB"/>
              <a:t> is an attribute or minimal set of attributes that will serve to uniquely identify each tuple of the relation. </a:t>
            </a:r>
            <a:endParaRPr/>
          </a:p>
          <a:p>
            <a:pPr indent="-342900" lvl="0" marL="457200" rtl="0" algn="l">
              <a:spcBef>
                <a:spcPts val="0"/>
              </a:spcBef>
              <a:spcAft>
                <a:spcPts val="0"/>
              </a:spcAft>
              <a:buSzPts val="1800"/>
              <a:buChar char="●"/>
            </a:pPr>
            <a:r>
              <a:rPr lang="en-GB"/>
              <a:t>There may be several such candidate keys for a relation. The identifier in an E-R model will usually be a potential candidate key. </a:t>
            </a:r>
            <a:endParaRPr/>
          </a:p>
          <a:p>
            <a:pPr indent="-342900" lvl="0" marL="457200" rtl="0" algn="l">
              <a:spcBef>
                <a:spcPts val="0"/>
              </a:spcBef>
              <a:spcAft>
                <a:spcPts val="0"/>
              </a:spcAft>
              <a:buSzPts val="1800"/>
              <a:buChar char="●"/>
            </a:pPr>
            <a:r>
              <a:rPr lang="en-GB"/>
              <a:t>One candidate key is chosen as the </a:t>
            </a:r>
            <a:r>
              <a:rPr b="1" lang="en-GB">
                <a:latin typeface="Cormorant Garamond"/>
                <a:ea typeface="Cormorant Garamond"/>
                <a:cs typeface="Cormorant Garamond"/>
                <a:sym typeface="Cormorant Garamond"/>
              </a:rPr>
              <a:t>primary key</a:t>
            </a:r>
            <a:r>
              <a:rPr lang="en-GB"/>
              <a:t>. </a:t>
            </a:r>
            <a:endParaRPr/>
          </a:p>
        </p:txBody>
      </p:sp>
      <p:sp>
        <p:nvSpPr>
          <p:cNvPr id="255" name="Google Shape;255;p34"/>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256" name="Google Shape;256;p34"/>
          <p:cNvPicPr preferRelativeResize="0"/>
          <p:nvPr/>
        </p:nvPicPr>
        <p:blipFill>
          <a:blip r:embed="rId3">
            <a:alphaModFix/>
          </a:blip>
          <a:stretch>
            <a:fillRect/>
          </a:stretch>
        </p:blipFill>
        <p:spPr>
          <a:xfrm>
            <a:off x="2965575" y="2947351"/>
            <a:ext cx="4769251" cy="169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Relational database design</a:t>
            </a:r>
            <a:endParaRPr/>
          </a:p>
        </p:txBody>
      </p:sp>
      <p:sp>
        <p:nvSpPr>
          <p:cNvPr id="262" name="Google Shape;262;p35"/>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a:t>
            </a:r>
            <a:r>
              <a:rPr lang="en-GB"/>
              <a:t>n E-R model may be transformed into a set of relation schemes. As a first pass, the general principle is that to begin:</a:t>
            </a:r>
            <a:endParaRPr/>
          </a:p>
          <a:p>
            <a:pPr indent="-317500" lvl="1" marL="914400" rtl="0" algn="l">
              <a:spcBef>
                <a:spcPts val="0"/>
              </a:spcBef>
              <a:spcAft>
                <a:spcPts val="0"/>
              </a:spcAft>
              <a:buSzPts val="1400"/>
              <a:buChar char="○"/>
            </a:pPr>
            <a:r>
              <a:rPr lang="en-GB"/>
              <a:t>each entity in the E-R model maps to a relation in the relation scheme;</a:t>
            </a:r>
            <a:endParaRPr/>
          </a:p>
          <a:p>
            <a:pPr indent="-317500" lvl="1" marL="914400" rtl="0" algn="l">
              <a:spcBef>
                <a:spcPts val="0"/>
              </a:spcBef>
              <a:spcAft>
                <a:spcPts val="0"/>
              </a:spcAft>
              <a:buSzPts val="1400"/>
              <a:buChar char="○"/>
            </a:pPr>
            <a:r>
              <a:rPr lang="en-GB"/>
              <a:t>each attribute in the E-R model maps to an attribute in the corresponding relation;</a:t>
            </a:r>
            <a:endParaRPr/>
          </a:p>
          <a:p>
            <a:pPr indent="-317500" lvl="1" marL="914400" rtl="0" algn="l">
              <a:spcBef>
                <a:spcPts val="0"/>
              </a:spcBef>
              <a:spcAft>
                <a:spcPts val="0"/>
              </a:spcAft>
              <a:buSzPts val="1400"/>
              <a:buChar char="○"/>
            </a:pPr>
            <a:r>
              <a:rPr lang="en-GB"/>
              <a:t>each identifier maps to a primary key;</a:t>
            </a:r>
            <a:endParaRPr/>
          </a:p>
          <a:p>
            <a:pPr indent="-317500" lvl="1" marL="914400" rtl="0" algn="l">
              <a:spcBef>
                <a:spcPts val="0"/>
              </a:spcBef>
              <a:spcAft>
                <a:spcPts val="0"/>
              </a:spcAft>
              <a:buSzPts val="1400"/>
              <a:buChar char="○"/>
            </a:pPr>
            <a:r>
              <a:rPr lang="en-GB"/>
              <a:t>each relationship maps to a relation combining the identifiers/primary keys of the two entities/relations it connects.</a:t>
            </a:r>
            <a:endParaRPr/>
          </a:p>
          <a:p>
            <a:pPr indent="-342900" lvl="0" marL="457200" rtl="0" algn="l">
              <a:spcBef>
                <a:spcPts val="0"/>
              </a:spcBef>
              <a:spcAft>
                <a:spcPts val="0"/>
              </a:spcAft>
              <a:buSzPts val="1800"/>
              <a:buChar char="●"/>
            </a:pPr>
            <a:r>
              <a:rPr lang="en-GB"/>
              <a:t>In some cases it is also necessary to modify this first pass in order to maintain the information structure, while balancing the redundancy that accompanies too few relations and the inefficiency that arises from too many.</a:t>
            </a:r>
            <a:endParaRPr/>
          </a:p>
        </p:txBody>
      </p:sp>
      <p:sp>
        <p:nvSpPr>
          <p:cNvPr id="263" name="Google Shape;263;p35"/>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6"/>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Operations on relations</a:t>
            </a:r>
            <a:endParaRPr/>
          </a:p>
        </p:txBody>
      </p:sp>
      <p:sp>
        <p:nvSpPr>
          <p:cNvPr id="269" name="Google Shape;269;p36"/>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There are five fundamental </a:t>
            </a:r>
            <a:r>
              <a:rPr b="1" lang="en-GB">
                <a:latin typeface="Cormorant Garamond"/>
                <a:ea typeface="Cormorant Garamond"/>
                <a:cs typeface="Cormorant Garamond"/>
                <a:sym typeface="Cormorant Garamond"/>
              </a:rPr>
              <a:t>relational operators</a:t>
            </a:r>
            <a:r>
              <a:rPr lang="en-GB"/>
              <a:t>: union, difference, product, project, and restrict</a:t>
            </a:r>
            <a:endParaRPr/>
          </a:p>
          <a:p>
            <a:pPr indent="-342900" lvl="0" marL="457200" rtl="0" algn="l">
              <a:spcBef>
                <a:spcPts val="0"/>
              </a:spcBef>
              <a:spcAft>
                <a:spcPts val="0"/>
              </a:spcAft>
              <a:buSzPts val="1800"/>
              <a:buChar char="●"/>
            </a:pPr>
            <a:r>
              <a:rPr lang="en-GB"/>
              <a:t>Three </a:t>
            </a:r>
            <a:r>
              <a:rPr b="1" lang="en-GB">
                <a:latin typeface="Cormorant Garamond"/>
                <a:ea typeface="Cormorant Garamond"/>
                <a:cs typeface="Cormorant Garamond"/>
                <a:sym typeface="Cormorant Garamond"/>
              </a:rPr>
              <a:t>derived</a:t>
            </a:r>
            <a:r>
              <a:rPr lang="en-GB"/>
              <a:t> relational operators are also important: intersection, divide, and join</a:t>
            </a:r>
            <a:endParaRPr/>
          </a:p>
          <a:p>
            <a:pPr indent="-342900" lvl="0" marL="457200" rtl="0" algn="l">
              <a:spcBef>
                <a:spcPts val="0"/>
              </a:spcBef>
              <a:spcAft>
                <a:spcPts val="0"/>
              </a:spcAft>
              <a:buSzPts val="1800"/>
              <a:buChar char="●"/>
            </a:pPr>
            <a:r>
              <a:rPr lang="en-GB"/>
              <a:t>Together, these operations and the way they are combined is called </a:t>
            </a:r>
            <a:r>
              <a:rPr b="1" lang="en-GB">
                <a:latin typeface="Cormorant Garamond"/>
                <a:ea typeface="Cormorant Garamond"/>
                <a:cs typeface="Cormorant Garamond"/>
                <a:sym typeface="Cormorant Garamond"/>
              </a:rPr>
              <a:t>relational algebra</a:t>
            </a:r>
            <a:endParaRPr b="1">
              <a:latin typeface="Cormorant Garamond"/>
              <a:ea typeface="Cormorant Garamond"/>
              <a:cs typeface="Cormorant Garamond"/>
              <a:sym typeface="Cormorant Garamond"/>
            </a:endParaRPr>
          </a:p>
          <a:p>
            <a:pPr indent="-342900" lvl="0" marL="457200" rtl="0" algn="l">
              <a:spcBef>
                <a:spcPts val="0"/>
              </a:spcBef>
              <a:spcAft>
                <a:spcPts val="0"/>
              </a:spcAft>
              <a:buSzPts val="1800"/>
              <a:buChar char="●"/>
            </a:pPr>
            <a:r>
              <a:rPr lang="en-GB"/>
              <a:t>The relational model is said to be </a:t>
            </a:r>
            <a:r>
              <a:rPr b="1" lang="en-GB">
                <a:latin typeface="Cormorant Garamond"/>
                <a:ea typeface="Cormorant Garamond"/>
                <a:cs typeface="Cormorant Garamond"/>
                <a:sym typeface="Cormorant Garamond"/>
              </a:rPr>
              <a:t>closed</a:t>
            </a:r>
            <a:r>
              <a:rPr lang="en-GB"/>
              <a:t>, because relational operators take one or more relations as input and return a relation</a:t>
            </a:r>
            <a:endParaRPr/>
          </a:p>
        </p:txBody>
      </p:sp>
      <p:sp>
        <p:nvSpPr>
          <p:cNvPr id="270" name="Google Shape;270;p36"/>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ADDRESS relation</a:t>
            </a:r>
            <a:endParaRPr/>
          </a:p>
        </p:txBody>
      </p:sp>
      <p:sp>
        <p:nvSpPr>
          <p:cNvPr id="276" name="Google Shape;276;p37"/>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277" name="Google Shape;277;p37"/>
          <p:cNvPicPr preferRelativeResize="0"/>
          <p:nvPr/>
        </p:nvPicPr>
        <p:blipFill>
          <a:blip r:embed="rId3">
            <a:alphaModFix/>
          </a:blip>
          <a:stretch>
            <a:fillRect/>
          </a:stretch>
        </p:blipFill>
        <p:spPr>
          <a:xfrm>
            <a:off x="1982300" y="1368251"/>
            <a:ext cx="6610751" cy="269762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o</a:t>
            </a:r>
            <a:r>
              <a:rPr lang="en-GB"/>
              <a:t>perator</a:t>
            </a:r>
            <a:endParaRPr/>
          </a:p>
        </p:txBody>
      </p:sp>
      <p:sp>
        <p:nvSpPr>
          <p:cNvPr id="283" name="Google Shape;283;p38"/>
          <p:cNvSpPr txBox="1"/>
          <p:nvPr>
            <p:ph idx="1" type="body"/>
          </p:nvPr>
        </p:nvSpPr>
        <p:spPr>
          <a:xfrm>
            <a:off x="1622000" y="1152475"/>
            <a:ext cx="3829500" cy="19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a:t>
            </a:r>
            <a:r>
              <a:rPr b="1" lang="en-GB">
                <a:latin typeface="Cormorant Garamond"/>
                <a:ea typeface="Cormorant Garamond"/>
                <a:cs typeface="Cormorant Garamond"/>
                <a:sym typeface="Cormorant Garamond"/>
              </a:rPr>
              <a:t>project</a:t>
            </a:r>
            <a:r>
              <a:rPr lang="en-GB"/>
              <a:t> operator is unary</a:t>
            </a:r>
            <a:endParaRPr/>
          </a:p>
          <a:p>
            <a:pPr indent="-317500" lvl="1" marL="914400" rtl="0" algn="l">
              <a:spcBef>
                <a:spcPts val="0"/>
              </a:spcBef>
              <a:spcAft>
                <a:spcPts val="0"/>
              </a:spcAft>
              <a:buSzPts val="1400"/>
              <a:buChar char="○"/>
            </a:pPr>
            <a:r>
              <a:rPr lang="en-GB"/>
              <a:t>It outputs a new relation that has a subset of attributes</a:t>
            </a:r>
            <a:endParaRPr/>
          </a:p>
          <a:p>
            <a:pPr indent="-317500" lvl="1" marL="914400" rtl="0" algn="l">
              <a:spcBef>
                <a:spcPts val="0"/>
              </a:spcBef>
              <a:spcAft>
                <a:spcPts val="0"/>
              </a:spcAft>
              <a:buSzPts val="1400"/>
              <a:buChar char="○"/>
            </a:pPr>
            <a:r>
              <a:rPr lang="en-GB"/>
              <a:t>Identical tuples in the output relation are coalesced</a:t>
            </a:r>
            <a:endParaRPr/>
          </a:p>
        </p:txBody>
      </p:sp>
      <p:sp>
        <p:nvSpPr>
          <p:cNvPr id="284" name="Google Shape;284;p38"/>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285" name="Google Shape;285;p38"/>
          <p:cNvPicPr preferRelativeResize="0"/>
          <p:nvPr/>
        </p:nvPicPr>
        <p:blipFill>
          <a:blip r:embed="rId3">
            <a:alphaModFix/>
          </a:blip>
          <a:stretch>
            <a:fillRect/>
          </a:stretch>
        </p:blipFill>
        <p:spPr>
          <a:xfrm>
            <a:off x="6115425" y="2216575"/>
            <a:ext cx="2257450" cy="2452175"/>
          </a:xfrm>
          <a:prstGeom prst="rect">
            <a:avLst/>
          </a:prstGeom>
          <a:noFill/>
          <a:ln>
            <a:noFill/>
          </a:ln>
        </p:spPr>
      </p:pic>
      <p:pic>
        <p:nvPicPr>
          <p:cNvPr id="286" name="Google Shape;286;p38"/>
          <p:cNvPicPr preferRelativeResize="0"/>
          <p:nvPr/>
        </p:nvPicPr>
        <p:blipFill>
          <a:blip r:embed="rId4">
            <a:alphaModFix/>
          </a:blip>
          <a:stretch>
            <a:fillRect/>
          </a:stretch>
        </p:blipFill>
        <p:spPr>
          <a:xfrm>
            <a:off x="2458975" y="3135289"/>
            <a:ext cx="788275" cy="1695574"/>
          </a:xfrm>
          <a:prstGeom prst="rect">
            <a:avLst/>
          </a:prstGeom>
          <a:noFill/>
          <a:ln>
            <a:noFill/>
          </a:ln>
        </p:spPr>
      </p:pic>
      <p:pic>
        <p:nvPicPr>
          <p:cNvPr id="287" name="Google Shape;287;p38"/>
          <p:cNvPicPr preferRelativeResize="0"/>
          <p:nvPr/>
        </p:nvPicPr>
        <p:blipFill>
          <a:blip r:embed="rId5">
            <a:alphaModFix/>
          </a:blip>
          <a:stretch>
            <a:fillRect/>
          </a:stretch>
        </p:blipFill>
        <p:spPr>
          <a:xfrm>
            <a:off x="5756592" y="445025"/>
            <a:ext cx="2616271" cy="623400"/>
          </a:xfrm>
          <a:prstGeom prst="rect">
            <a:avLst/>
          </a:prstGeom>
          <a:noFill/>
          <a:ln>
            <a:noFill/>
          </a:ln>
        </p:spPr>
      </p:pic>
      <p:pic>
        <p:nvPicPr>
          <p:cNvPr id="288" name="Google Shape;288;p38"/>
          <p:cNvPicPr preferRelativeResize="0"/>
          <p:nvPr/>
        </p:nvPicPr>
        <p:blipFill>
          <a:blip r:embed="rId6">
            <a:alphaModFix/>
          </a:blip>
          <a:stretch>
            <a:fillRect/>
          </a:stretch>
        </p:blipFill>
        <p:spPr>
          <a:xfrm>
            <a:off x="4310124" y="2895075"/>
            <a:ext cx="1727226" cy="341091"/>
          </a:xfrm>
          <a:prstGeom prst="rect">
            <a:avLst/>
          </a:prstGeom>
          <a:noFill/>
          <a:ln>
            <a:noFill/>
          </a:ln>
        </p:spPr>
      </p:pic>
      <p:pic>
        <p:nvPicPr>
          <p:cNvPr id="289" name="Google Shape;289;p38"/>
          <p:cNvPicPr preferRelativeResize="0"/>
          <p:nvPr/>
        </p:nvPicPr>
        <p:blipFill>
          <a:blip r:embed="rId7">
            <a:alphaModFix/>
          </a:blip>
          <a:stretch>
            <a:fillRect/>
          </a:stretch>
        </p:blipFill>
        <p:spPr>
          <a:xfrm>
            <a:off x="3311950" y="4199375"/>
            <a:ext cx="1531625" cy="380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Section 2.1</a:t>
            </a:r>
            <a:endParaRPr/>
          </a:p>
        </p:txBody>
      </p:sp>
      <p:sp>
        <p:nvSpPr>
          <p:cNvPr id="88" name="Google Shape;88;p1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Introduction to databases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ORDERS</a:t>
            </a:r>
            <a:r>
              <a:rPr lang="en-GB"/>
              <a:t> relation</a:t>
            </a:r>
            <a:endParaRPr/>
          </a:p>
        </p:txBody>
      </p:sp>
      <p:sp>
        <p:nvSpPr>
          <p:cNvPr id="295" name="Google Shape;295;p39"/>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296" name="Google Shape;296;p39"/>
          <p:cNvPicPr preferRelativeResize="0"/>
          <p:nvPr/>
        </p:nvPicPr>
        <p:blipFill>
          <a:blip r:embed="rId3">
            <a:alphaModFix/>
          </a:blip>
          <a:stretch>
            <a:fillRect/>
          </a:stretch>
        </p:blipFill>
        <p:spPr>
          <a:xfrm>
            <a:off x="2062950" y="1484275"/>
            <a:ext cx="6482802" cy="25148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Restrict</a:t>
            </a:r>
            <a:r>
              <a:rPr lang="en-GB"/>
              <a:t> operator</a:t>
            </a:r>
            <a:endParaRPr/>
          </a:p>
        </p:txBody>
      </p:sp>
      <p:sp>
        <p:nvSpPr>
          <p:cNvPr id="302" name="Google Shape;302;p40"/>
          <p:cNvSpPr txBox="1"/>
          <p:nvPr>
            <p:ph idx="1" type="body"/>
          </p:nvPr>
        </p:nvSpPr>
        <p:spPr>
          <a:xfrm>
            <a:off x="1622000" y="1152475"/>
            <a:ext cx="3762000" cy="19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a:t>
            </a:r>
            <a:r>
              <a:rPr b="1" lang="en-GB">
                <a:latin typeface="Cormorant Garamond"/>
                <a:ea typeface="Cormorant Garamond"/>
                <a:cs typeface="Cormorant Garamond"/>
                <a:sym typeface="Cormorant Garamond"/>
              </a:rPr>
              <a:t>restrict</a:t>
            </a:r>
            <a:r>
              <a:rPr lang="en-GB"/>
              <a:t> operator is unary</a:t>
            </a:r>
            <a:endParaRPr/>
          </a:p>
          <a:p>
            <a:pPr indent="-317500" lvl="1" marL="914400" rtl="0" algn="l">
              <a:spcBef>
                <a:spcPts val="0"/>
              </a:spcBef>
              <a:spcAft>
                <a:spcPts val="0"/>
              </a:spcAft>
              <a:buSzPts val="1400"/>
              <a:buChar char="○"/>
            </a:pPr>
            <a:r>
              <a:rPr lang="en-GB"/>
              <a:t>It outputs a new relation that has a subset of tuples </a:t>
            </a:r>
            <a:endParaRPr/>
          </a:p>
          <a:p>
            <a:pPr indent="-317500" lvl="1" marL="914400" rtl="0" algn="l">
              <a:spcBef>
                <a:spcPts val="0"/>
              </a:spcBef>
              <a:spcAft>
                <a:spcPts val="0"/>
              </a:spcAft>
              <a:buSzPts val="1400"/>
              <a:buChar char="○"/>
            </a:pPr>
            <a:r>
              <a:rPr lang="en-GB"/>
              <a:t>A condition specifies those tuples that are required</a:t>
            </a:r>
            <a:endParaRPr/>
          </a:p>
        </p:txBody>
      </p:sp>
      <p:sp>
        <p:nvSpPr>
          <p:cNvPr id="303" name="Google Shape;303;p40"/>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304" name="Google Shape;304;p40"/>
          <p:cNvPicPr preferRelativeResize="0"/>
          <p:nvPr/>
        </p:nvPicPr>
        <p:blipFill>
          <a:blip r:embed="rId3">
            <a:alphaModFix/>
          </a:blip>
          <a:stretch>
            <a:fillRect/>
          </a:stretch>
        </p:blipFill>
        <p:spPr>
          <a:xfrm>
            <a:off x="5928073" y="445025"/>
            <a:ext cx="2632165" cy="623400"/>
          </a:xfrm>
          <a:prstGeom prst="rect">
            <a:avLst/>
          </a:prstGeom>
          <a:noFill/>
          <a:ln>
            <a:noFill/>
          </a:ln>
        </p:spPr>
      </p:pic>
      <p:pic>
        <p:nvPicPr>
          <p:cNvPr id="305" name="Google Shape;305;p40"/>
          <p:cNvPicPr preferRelativeResize="0"/>
          <p:nvPr/>
        </p:nvPicPr>
        <p:blipFill>
          <a:blip r:embed="rId4">
            <a:alphaModFix/>
          </a:blip>
          <a:stretch>
            <a:fillRect/>
          </a:stretch>
        </p:blipFill>
        <p:spPr>
          <a:xfrm>
            <a:off x="5201613" y="2646667"/>
            <a:ext cx="3829498" cy="447403"/>
          </a:xfrm>
          <a:prstGeom prst="rect">
            <a:avLst/>
          </a:prstGeom>
          <a:noFill/>
          <a:ln>
            <a:noFill/>
          </a:ln>
        </p:spPr>
      </p:pic>
      <p:pic>
        <p:nvPicPr>
          <p:cNvPr id="306" name="Google Shape;306;p40"/>
          <p:cNvPicPr preferRelativeResize="0"/>
          <p:nvPr/>
        </p:nvPicPr>
        <p:blipFill>
          <a:blip r:embed="rId5">
            <a:alphaModFix/>
          </a:blip>
          <a:stretch>
            <a:fillRect/>
          </a:stretch>
        </p:blipFill>
        <p:spPr>
          <a:xfrm>
            <a:off x="1742875" y="3027530"/>
            <a:ext cx="2632175" cy="354320"/>
          </a:xfrm>
          <a:prstGeom prst="rect">
            <a:avLst/>
          </a:prstGeom>
          <a:noFill/>
          <a:ln>
            <a:noFill/>
          </a:ln>
        </p:spPr>
      </p:pic>
      <p:pic>
        <p:nvPicPr>
          <p:cNvPr id="307" name="Google Shape;307;p40"/>
          <p:cNvPicPr preferRelativeResize="0"/>
          <p:nvPr/>
        </p:nvPicPr>
        <p:blipFill>
          <a:blip r:embed="rId6">
            <a:alphaModFix/>
          </a:blip>
          <a:stretch>
            <a:fillRect/>
          </a:stretch>
        </p:blipFill>
        <p:spPr>
          <a:xfrm>
            <a:off x="1688825" y="3433425"/>
            <a:ext cx="5539376" cy="1269625"/>
          </a:xfrm>
          <a:prstGeom prst="rect">
            <a:avLst/>
          </a:prstGeom>
          <a:noFill/>
          <a:ln>
            <a:noFill/>
          </a:ln>
        </p:spPr>
      </p:pic>
      <p:pic>
        <p:nvPicPr>
          <p:cNvPr id="308" name="Google Shape;308;p40"/>
          <p:cNvPicPr preferRelativeResize="0"/>
          <p:nvPr/>
        </p:nvPicPr>
        <p:blipFill>
          <a:blip r:embed="rId7">
            <a:alphaModFix/>
          </a:blip>
          <a:stretch>
            <a:fillRect/>
          </a:stretch>
        </p:blipFill>
        <p:spPr>
          <a:xfrm>
            <a:off x="7180050" y="1419550"/>
            <a:ext cx="1307650" cy="1228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CUSTOMER</a:t>
            </a:r>
            <a:r>
              <a:rPr lang="en-GB"/>
              <a:t> relation</a:t>
            </a:r>
            <a:endParaRPr/>
          </a:p>
        </p:txBody>
      </p:sp>
      <p:sp>
        <p:nvSpPr>
          <p:cNvPr id="314" name="Google Shape;314;p41"/>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315" name="Google Shape;315;p41"/>
          <p:cNvPicPr preferRelativeResize="0"/>
          <p:nvPr/>
        </p:nvPicPr>
        <p:blipFill>
          <a:blip r:embed="rId3">
            <a:alphaModFix/>
          </a:blip>
          <a:stretch>
            <a:fillRect/>
          </a:stretch>
        </p:blipFill>
        <p:spPr>
          <a:xfrm>
            <a:off x="1838950" y="1605875"/>
            <a:ext cx="6775849" cy="2618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Join</a:t>
            </a:r>
            <a:r>
              <a:rPr lang="en-GB"/>
              <a:t> operator</a:t>
            </a:r>
            <a:endParaRPr/>
          </a:p>
        </p:txBody>
      </p:sp>
      <p:sp>
        <p:nvSpPr>
          <p:cNvPr id="321" name="Google Shape;321;p42"/>
          <p:cNvSpPr txBox="1"/>
          <p:nvPr>
            <p:ph idx="1" type="body"/>
          </p:nvPr>
        </p:nvSpPr>
        <p:spPr>
          <a:xfrm>
            <a:off x="1622000" y="1152475"/>
            <a:ext cx="6876300" cy="19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a:t>
            </a:r>
            <a:r>
              <a:rPr b="1" lang="en-GB">
                <a:latin typeface="Cormorant Garamond"/>
                <a:ea typeface="Cormorant Garamond"/>
                <a:cs typeface="Cormorant Garamond"/>
                <a:sym typeface="Cormorant Garamond"/>
              </a:rPr>
              <a:t>join</a:t>
            </a:r>
            <a:r>
              <a:rPr lang="en-GB"/>
              <a:t> operator is binary</a:t>
            </a:r>
            <a:endParaRPr/>
          </a:p>
          <a:p>
            <a:pPr indent="-317500" lvl="1" marL="914400" rtl="0" algn="l">
              <a:spcBef>
                <a:spcPts val="0"/>
              </a:spcBef>
              <a:spcAft>
                <a:spcPts val="0"/>
              </a:spcAft>
              <a:buSzPts val="1400"/>
              <a:buChar char="○"/>
            </a:pPr>
            <a:r>
              <a:rPr lang="en-GB"/>
              <a:t>It outputs the combined relation where tuples agree on a specified attribute (natural join)</a:t>
            </a:r>
            <a:endParaRPr/>
          </a:p>
          <a:p>
            <a:pPr indent="-342900" lvl="0" marL="457200" rtl="0" algn="l">
              <a:spcBef>
                <a:spcPts val="0"/>
              </a:spcBef>
              <a:spcAft>
                <a:spcPts val="0"/>
              </a:spcAft>
              <a:buSzPts val="1800"/>
              <a:buChar char="●"/>
            </a:pPr>
            <a:r>
              <a:rPr lang="en-GB"/>
              <a:t>Join is the most time-consuming of all relational operators to compute</a:t>
            </a:r>
            <a:endParaRPr/>
          </a:p>
        </p:txBody>
      </p:sp>
      <p:sp>
        <p:nvSpPr>
          <p:cNvPr id="322" name="Google Shape;322;p42"/>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323" name="Google Shape;323;p42"/>
          <p:cNvPicPr preferRelativeResize="0"/>
          <p:nvPr/>
        </p:nvPicPr>
        <p:blipFill>
          <a:blip r:embed="rId3">
            <a:alphaModFix/>
          </a:blip>
          <a:stretch>
            <a:fillRect/>
          </a:stretch>
        </p:blipFill>
        <p:spPr>
          <a:xfrm>
            <a:off x="4711550" y="489663"/>
            <a:ext cx="4120425" cy="534125"/>
          </a:xfrm>
          <a:prstGeom prst="rect">
            <a:avLst/>
          </a:prstGeom>
          <a:noFill/>
          <a:ln>
            <a:noFill/>
          </a:ln>
        </p:spPr>
      </p:pic>
      <p:pic>
        <p:nvPicPr>
          <p:cNvPr id="324" name="Google Shape;324;p42"/>
          <p:cNvPicPr preferRelativeResize="0"/>
          <p:nvPr/>
        </p:nvPicPr>
        <p:blipFill>
          <a:blip r:embed="rId4">
            <a:alphaModFix/>
          </a:blip>
          <a:stretch>
            <a:fillRect/>
          </a:stretch>
        </p:blipFill>
        <p:spPr>
          <a:xfrm>
            <a:off x="5915732" y="2619379"/>
            <a:ext cx="2755669" cy="371475"/>
          </a:xfrm>
          <a:prstGeom prst="rect">
            <a:avLst/>
          </a:prstGeom>
          <a:noFill/>
          <a:ln>
            <a:noFill/>
          </a:ln>
        </p:spPr>
      </p:pic>
      <p:pic>
        <p:nvPicPr>
          <p:cNvPr id="325" name="Google Shape;325;p42"/>
          <p:cNvPicPr preferRelativeResize="0"/>
          <p:nvPr/>
        </p:nvPicPr>
        <p:blipFill>
          <a:blip r:embed="rId5">
            <a:alphaModFix/>
          </a:blip>
          <a:stretch>
            <a:fillRect/>
          </a:stretch>
        </p:blipFill>
        <p:spPr>
          <a:xfrm>
            <a:off x="1675301" y="3017875"/>
            <a:ext cx="7245752" cy="1645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3"/>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Combining</a:t>
            </a:r>
            <a:r>
              <a:rPr lang="en-GB"/>
              <a:t> operators</a:t>
            </a:r>
            <a:endParaRPr/>
          </a:p>
        </p:txBody>
      </p:sp>
      <p:sp>
        <p:nvSpPr>
          <p:cNvPr id="331" name="Google Shape;331;p43"/>
          <p:cNvSpPr txBox="1"/>
          <p:nvPr>
            <p:ph idx="1" type="body"/>
          </p:nvPr>
        </p:nvSpPr>
        <p:spPr>
          <a:xfrm>
            <a:off x="1622000" y="1152475"/>
            <a:ext cx="6876300" cy="194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In general, relational operators may not be arbitrarily reordered</a:t>
            </a:r>
            <a:endParaRPr/>
          </a:p>
          <a:p>
            <a:pPr indent="-342900" lvl="0" marL="457200" rtl="0" algn="l">
              <a:spcBef>
                <a:spcPts val="0"/>
              </a:spcBef>
              <a:spcAft>
                <a:spcPts val="0"/>
              </a:spcAft>
              <a:buSzPts val="1800"/>
              <a:buChar char="●"/>
            </a:pPr>
            <a:r>
              <a:rPr lang="en-GB"/>
              <a:t>Query optimization aims to find an efficient way of processing queries, for example reordering to produce equivalent but more efficient queries</a:t>
            </a:r>
            <a:endParaRPr/>
          </a:p>
        </p:txBody>
      </p:sp>
      <p:sp>
        <p:nvSpPr>
          <p:cNvPr id="332" name="Google Shape;332;p43"/>
          <p:cNvSpPr/>
          <p:nvPr/>
        </p:nvSpPr>
        <p:spPr>
          <a:xfrm>
            <a:off x="1114425" y="33451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333" name="Google Shape;333;p43"/>
          <p:cNvPicPr preferRelativeResize="0"/>
          <p:nvPr/>
        </p:nvPicPr>
        <p:blipFill>
          <a:blip r:embed="rId3">
            <a:alphaModFix/>
          </a:blip>
          <a:stretch>
            <a:fillRect/>
          </a:stretch>
        </p:blipFill>
        <p:spPr>
          <a:xfrm>
            <a:off x="2138752" y="2684700"/>
            <a:ext cx="6047462" cy="19416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Section 2.4</a:t>
            </a:r>
            <a:endParaRPr/>
          </a:p>
        </p:txBody>
      </p:sp>
      <p:sp>
        <p:nvSpPr>
          <p:cNvPr id="339" name="Google Shape;339;p44"/>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Graph databases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5"/>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Abstract graphs #1</a:t>
            </a:r>
            <a:endParaRPr/>
          </a:p>
        </p:txBody>
      </p:sp>
      <p:sp>
        <p:nvSpPr>
          <p:cNvPr id="345" name="Google Shape;345;p45"/>
          <p:cNvSpPr txBox="1"/>
          <p:nvPr>
            <p:ph idx="1" type="body"/>
          </p:nvPr>
        </p:nvSpPr>
        <p:spPr>
          <a:xfrm>
            <a:off x="1622000" y="1152475"/>
            <a:ext cx="3991800" cy="3481800"/>
          </a:xfrm>
          <a:prstGeom prst="rect">
            <a:avLst/>
          </a:prstGeom>
        </p:spPr>
        <p:txBody>
          <a:bodyPr anchorCtr="0" anchor="t" bIns="91425" lIns="91425" spcFirstLastPara="1" rIns="91425" wrap="square" tIns="91425">
            <a:normAutofit fontScale="92500" lnSpcReduction="10000"/>
          </a:bodyPr>
          <a:lstStyle/>
          <a:p>
            <a:pPr indent="-334327" lvl="0" marL="457200" rtl="0" algn="l">
              <a:spcBef>
                <a:spcPts val="0"/>
              </a:spcBef>
              <a:spcAft>
                <a:spcPts val="0"/>
              </a:spcAft>
              <a:buSzPct val="100000"/>
              <a:buChar char="●"/>
            </a:pPr>
            <a:r>
              <a:rPr lang="en-GB"/>
              <a:t>A </a:t>
            </a:r>
            <a:r>
              <a:rPr b="1" lang="en-GB">
                <a:latin typeface="Cormorant Garamond"/>
                <a:ea typeface="Cormorant Garamond"/>
                <a:cs typeface="Cormorant Garamond"/>
                <a:sym typeface="Cormorant Garamond"/>
              </a:rPr>
              <a:t>graph</a:t>
            </a:r>
            <a:r>
              <a:rPr lang="en-GB"/>
              <a:t> is a highly abstracted model of connectivity between elements. </a:t>
            </a:r>
            <a:endParaRPr/>
          </a:p>
          <a:p>
            <a:pPr indent="-334327" lvl="0" marL="457200" rtl="0" algn="l">
              <a:spcBef>
                <a:spcPts val="0"/>
              </a:spcBef>
              <a:spcAft>
                <a:spcPts val="0"/>
              </a:spcAft>
              <a:buSzPct val="100000"/>
              <a:buChar char="●"/>
            </a:pPr>
            <a:r>
              <a:rPr lang="en-GB"/>
              <a:t>A graph is made up of a set of distinct </a:t>
            </a:r>
            <a:r>
              <a:rPr b="1" lang="en-GB">
                <a:latin typeface="Cormorant Garamond"/>
                <a:ea typeface="Cormorant Garamond"/>
                <a:cs typeface="Cormorant Garamond"/>
                <a:sym typeface="Cormorant Garamond"/>
              </a:rPr>
              <a:t>nodes</a:t>
            </a:r>
            <a:r>
              <a:rPr lang="en-GB"/>
              <a:t> together with a set of </a:t>
            </a:r>
            <a:r>
              <a:rPr b="1" lang="en-GB">
                <a:latin typeface="Cormorant Garamond"/>
                <a:ea typeface="Cormorant Garamond"/>
                <a:cs typeface="Cormorant Garamond"/>
                <a:sym typeface="Cormorant Garamond"/>
              </a:rPr>
              <a:t>edges</a:t>
            </a:r>
            <a:r>
              <a:rPr lang="en-GB"/>
              <a:t> that connect pairs of nodes. </a:t>
            </a:r>
            <a:endParaRPr/>
          </a:p>
          <a:p>
            <a:pPr indent="-334327" lvl="0" marL="457200" rtl="0" algn="l">
              <a:spcBef>
                <a:spcPts val="0"/>
              </a:spcBef>
              <a:spcAft>
                <a:spcPts val="0"/>
              </a:spcAft>
              <a:buSzPct val="100000"/>
              <a:buChar char="●"/>
            </a:pPr>
            <a:r>
              <a:rPr lang="en-GB"/>
              <a:t>A node is said to be </a:t>
            </a:r>
            <a:r>
              <a:rPr b="1" lang="en-GB">
                <a:latin typeface="Cormorant Garamond"/>
                <a:ea typeface="Cormorant Garamond"/>
                <a:cs typeface="Cormorant Garamond"/>
                <a:sym typeface="Cormorant Garamond"/>
              </a:rPr>
              <a:t>adjacent</a:t>
            </a:r>
            <a:r>
              <a:rPr lang="en-GB"/>
              <a:t> to another node if both nodes are connected by an edge.</a:t>
            </a:r>
            <a:endParaRPr/>
          </a:p>
          <a:p>
            <a:pPr indent="-334327" lvl="0" marL="457200" rtl="0" algn="l">
              <a:spcBef>
                <a:spcPts val="0"/>
              </a:spcBef>
              <a:spcAft>
                <a:spcPts val="0"/>
              </a:spcAft>
              <a:buSzPct val="100000"/>
              <a:buChar char="●"/>
            </a:pPr>
            <a:r>
              <a:rPr lang="en-GB"/>
              <a:t>An edge is said to </a:t>
            </a:r>
            <a:r>
              <a:rPr b="1" lang="en-GB">
                <a:latin typeface="Cormorant Garamond"/>
                <a:ea typeface="Cormorant Garamond"/>
                <a:cs typeface="Cormorant Garamond"/>
                <a:sym typeface="Cormorant Garamond"/>
              </a:rPr>
              <a:t>join</a:t>
            </a:r>
            <a:r>
              <a:rPr lang="en-GB"/>
              <a:t> or to be </a:t>
            </a:r>
            <a:r>
              <a:rPr b="1" lang="en-GB">
                <a:latin typeface="Cormorant Garamond"/>
                <a:ea typeface="Cormorant Garamond"/>
                <a:cs typeface="Cormorant Garamond"/>
                <a:sym typeface="Cormorant Garamond"/>
              </a:rPr>
              <a:t>incident</a:t>
            </a:r>
            <a:r>
              <a:rPr lang="en-GB"/>
              <a:t> on the nodes it connects. </a:t>
            </a:r>
            <a:endParaRPr/>
          </a:p>
          <a:p>
            <a:pPr indent="-334327" lvl="0" marL="457200" rtl="0" algn="l">
              <a:spcBef>
                <a:spcPts val="0"/>
              </a:spcBef>
              <a:spcAft>
                <a:spcPts val="0"/>
              </a:spcAft>
              <a:buSzPct val="100000"/>
              <a:buChar char="●"/>
            </a:pPr>
            <a:r>
              <a:rPr lang="en-GB"/>
              <a:t>Likewise, a node is said to be </a:t>
            </a:r>
            <a:r>
              <a:rPr b="1" lang="en-GB">
                <a:latin typeface="Cormorant Garamond"/>
                <a:ea typeface="Cormorant Garamond"/>
                <a:cs typeface="Cormorant Garamond"/>
                <a:sym typeface="Cormorant Garamond"/>
              </a:rPr>
              <a:t>incident</a:t>
            </a:r>
            <a:r>
              <a:rPr lang="en-GB"/>
              <a:t> with an edge that connects to it. </a:t>
            </a:r>
            <a:endParaRPr/>
          </a:p>
        </p:txBody>
      </p:sp>
      <p:sp>
        <p:nvSpPr>
          <p:cNvPr id="346" name="Google Shape;346;p45"/>
          <p:cNvSpPr/>
          <p:nvPr/>
        </p:nvSpPr>
        <p:spPr>
          <a:xfrm>
            <a:off x="1114425" y="38785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347" name="Google Shape;347;p45"/>
          <p:cNvPicPr preferRelativeResize="0"/>
          <p:nvPr/>
        </p:nvPicPr>
        <p:blipFill>
          <a:blip r:embed="rId3">
            <a:alphaModFix/>
          </a:blip>
          <a:stretch>
            <a:fillRect/>
          </a:stretch>
        </p:blipFill>
        <p:spPr>
          <a:xfrm>
            <a:off x="5685475" y="1908880"/>
            <a:ext cx="2881224" cy="24415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6"/>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Abstract graphs #2</a:t>
            </a:r>
            <a:endParaRPr/>
          </a:p>
        </p:txBody>
      </p:sp>
      <p:sp>
        <p:nvSpPr>
          <p:cNvPr id="353" name="Google Shape;353;p46"/>
          <p:cNvSpPr txBox="1"/>
          <p:nvPr>
            <p:ph idx="1" type="body"/>
          </p:nvPr>
        </p:nvSpPr>
        <p:spPr>
          <a:xfrm>
            <a:off x="1622000" y="1152475"/>
            <a:ext cx="6828900" cy="348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The </a:t>
            </a:r>
            <a:r>
              <a:rPr b="1" lang="en-GB">
                <a:latin typeface="Cormorant Garamond"/>
                <a:ea typeface="Cormorant Garamond"/>
                <a:cs typeface="Cormorant Garamond"/>
                <a:sym typeface="Cormorant Garamond"/>
              </a:rPr>
              <a:t>order</a:t>
            </a:r>
            <a:r>
              <a:rPr lang="en-GB"/>
              <a:t> of a graph is the number of nodes it contains. </a:t>
            </a:r>
            <a:endParaRPr/>
          </a:p>
          <a:p>
            <a:pPr indent="-342900" lvl="0" marL="457200" rtl="0" algn="l">
              <a:spcBef>
                <a:spcPts val="0"/>
              </a:spcBef>
              <a:spcAft>
                <a:spcPts val="0"/>
              </a:spcAft>
              <a:buSzPts val="1800"/>
              <a:buChar char="●"/>
            </a:pPr>
            <a:r>
              <a:rPr lang="en-GB"/>
              <a:t>The </a:t>
            </a:r>
            <a:r>
              <a:rPr b="1" lang="en-GB">
                <a:latin typeface="Cormorant Garamond"/>
                <a:ea typeface="Cormorant Garamond"/>
                <a:cs typeface="Cormorant Garamond"/>
                <a:sym typeface="Cormorant Garamond"/>
              </a:rPr>
              <a:t>degree</a:t>
            </a:r>
            <a:r>
              <a:rPr lang="en-GB"/>
              <a:t> of a node is the number of edges with which it is incident. </a:t>
            </a:r>
            <a:endParaRPr/>
          </a:p>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path</a:t>
            </a:r>
            <a:r>
              <a:rPr lang="en-GB"/>
              <a:t> through a graph is a sequence of nodes in the graph where each consecutive pair of nodes is adjacent. </a:t>
            </a:r>
            <a:endParaRPr/>
          </a:p>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connected graph</a:t>
            </a:r>
            <a:r>
              <a:rPr lang="en-GB"/>
              <a:t> is one such that there exists a path between any two of its nodes. </a:t>
            </a:r>
            <a:endParaRPr/>
          </a:p>
          <a:p>
            <a:pPr indent="-342900" lvl="0" marL="457200" rtl="0" algn="l">
              <a:spcBef>
                <a:spcPts val="0"/>
              </a:spcBef>
              <a:spcAft>
                <a:spcPts val="0"/>
              </a:spcAft>
              <a:buSzPts val="1800"/>
              <a:buChar char="●"/>
            </a:pPr>
            <a:r>
              <a:rPr lang="en-GB"/>
              <a:t>A path from a node to itself traversing at least one edge is called a </a:t>
            </a:r>
            <a:r>
              <a:rPr b="1" lang="en-GB">
                <a:latin typeface="Cormorant Garamond"/>
                <a:ea typeface="Cormorant Garamond"/>
                <a:cs typeface="Cormorant Garamond"/>
                <a:sym typeface="Cormorant Garamond"/>
              </a:rPr>
              <a:t>cycle</a:t>
            </a:r>
            <a:r>
              <a:rPr lang="en-GB"/>
              <a:t>. </a:t>
            </a:r>
            <a:endParaRPr/>
          </a:p>
          <a:p>
            <a:pPr indent="-342900" lvl="0" marL="457200" rtl="0" algn="l">
              <a:spcBef>
                <a:spcPts val="0"/>
              </a:spcBef>
              <a:spcAft>
                <a:spcPts val="0"/>
              </a:spcAft>
              <a:buSzPts val="1800"/>
              <a:buChar char="●"/>
            </a:pPr>
            <a:r>
              <a:rPr lang="en-GB"/>
              <a:t>A graph that has no cycles is called an </a:t>
            </a:r>
            <a:r>
              <a:rPr b="1" lang="en-GB">
                <a:latin typeface="Cormorant Garamond"/>
                <a:ea typeface="Cormorant Garamond"/>
                <a:cs typeface="Cormorant Garamond"/>
                <a:sym typeface="Cormorant Garamond"/>
              </a:rPr>
              <a:t>acyclic graph</a:t>
            </a:r>
            <a:r>
              <a:rPr lang="en-GB"/>
              <a:t>. </a:t>
            </a:r>
            <a:endParaRPr/>
          </a:p>
        </p:txBody>
      </p:sp>
      <p:sp>
        <p:nvSpPr>
          <p:cNvPr id="354" name="Google Shape;354;p46"/>
          <p:cNvSpPr/>
          <p:nvPr/>
        </p:nvSpPr>
        <p:spPr>
          <a:xfrm>
            <a:off x="1114425" y="38785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Abstract graphs #3</a:t>
            </a:r>
            <a:endParaRPr/>
          </a:p>
        </p:txBody>
      </p:sp>
      <p:sp>
        <p:nvSpPr>
          <p:cNvPr id="360" name="Google Shape;360;p47"/>
          <p:cNvSpPr txBox="1"/>
          <p:nvPr>
            <p:ph idx="1" type="body"/>
          </p:nvPr>
        </p:nvSpPr>
        <p:spPr>
          <a:xfrm>
            <a:off x="1622000" y="1457275"/>
            <a:ext cx="4207800" cy="348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Graphs may be</a:t>
            </a:r>
            <a:r>
              <a:rPr lang="en-GB"/>
              <a:t> </a:t>
            </a:r>
            <a:r>
              <a:rPr b="1" lang="en-GB">
                <a:latin typeface="Cormorant Garamond"/>
                <a:ea typeface="Cormorant Garamond"/>
                <a:cs typeface="Cormorant Garamond"/>
                <a:sym typeface="Cormorant Garamond"/>
              </a:rPr>
              <a:t>undirected</a:t>
            </a:r>
            <a:r>
              <a:rPr lang="en-GB"/>
              <a:t>, meaning that the direction of the edges is not significant. </a:t>
            </a:r>
            <a:endParaRPr/>
          </a:p>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directed graph</a:t>
            </a:r>
            <a:r>
              <a:rPr lang="en-GB"/>
              <a:t> or </a:t>
            </a:r>
            <a:r>
              <a:rPr b="1" lang="en-GB">
                <a:latin typeface="Cormorant Garamond"/>
                <a:ea typeface="Cormorant Garamond"/>
                <a:cs typeface="Cormorant Garamond"/>
                <a:sym typeface="Cormorant Garamond"/>
              </a:rPr>
              <a:t>digraph</a:t>
            </a:r>
            <a:r>
              <a:rPr lang="en-GB"/>
              <a:t> is a graph in which each edge is assigned a direction. </a:t>
            </a:r>
            <a:endParaRPr/>
          </a:p>
          <a:p>
            <a:pPr indent="-317500" lvl="1" marL="914400" rtl="0" algn="l">
              <a:spcBef>
                <a:spcPts val="0"/>
              </a:spcBef>
              <a:spcAft>
                <a:spcPts val="0"/>
              </a:spcAft>
              <a:buSzPts val="1400"/>
              <a:buChar char="○"/>
            </a:pPr>
            <a:r>
              <a:rPr lang="en-GB"/>
              <a:t>In a directed graph an edge from 𝑎 to 𝑏, written 𝑎𝑏, is distinct from an edge from 𝑏 to 𝑎, written 𝑏𝑎. </a:t>
            </a:r>
            <a:endParaRPr/>
          </a:p>
          <a:p>
            <a:pPr indent="-317500" lvl="1" marL="914400" rtl="0" algn="l">
              <a:spcBef>
                <a:spcPts val="0"/>
              </a:spcBef>
              <a:spcAft>
                <a:spcPts val="0"/>
              </a:spcAft>
              <a:buSzPts val="1400"/>
              <a:buChar char="○"/>
            </a:pPr>
            <a:r>
              <a:rPr lang="en-GB"/>
              <a:t>In diagrams, directed edges are usually indicated by arrowed lines.</a:t>
            </a:r>
            <a:endParaRPr/>
          </a:p>
        </p:txBody>
      </p:sp>
      <p:sp>
        <p:nvSpPr>
          <p:cNvPr id="361" name="Google Shape;361;p47"/>
          <p:cNvSpPr/>
          <p:nvPr/>
        </p:nvSpPr>
        <p:spPr>
          <a:xfrm>
            <a:off x="1114425" y="38785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362" name="Google Shape;362;p47"/>
          <p:cNvPicPr preferRelativeResize="0"/>
          <p:nvPr/>
        </p:nvPicPr>
        <p:blipFill>
          <a:blip r:embed="rId3">
            <a:alphaModFix/>
          </a:blip>
          <a:stretch>
            <a:fillRect/>
          </a:stretch>
        </p:blipFill>
        <p:spPr>
          <a:xfrm>
            <a:off x="5263775" y="1121050"/>
            <a:ext cx="3637149" cy="3062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Abstract graphs #4</a:t>
            </a:r>
            <a:endParaRPr/>
          </a:p>
        </p:txBody>
      </p:sp>
      <p:sp>
        <p:nvSpPr>
          <p:cNvPr id="368" name="Google Shape;368;p48"/>
          <p:cNvSpPr txBox="1"/>
          <p:nvPr>
            <p:ph idx="1" type="body"/>
          </p:nvPr>
        </p:nvSpPr>
        <p:spPr>
          <a:xfrm>
            <a:off x="1622000" y="1228675"/>
            <a:ext cx="7105800" cy="348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labeled graph</a:t>
            </a:r>
            <a:r>
              <a:rPr lang="en-GB"/>
              <a:t> is a graph in which each edge and/or node is assigned a label (maybe a number or string). </a:t>
            </a:r>
            <a:endParaRPr/>
          </a:p>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weighted graph</a:t>
            </a:r>
            <a:r>
              <a:rPr lang="en-GB"/>
              <a:t> is a labeled graph in which each label is a (usually non-negative) number, or weight. </a:t>
            </a:r>
            <a:endParaRPr/>
          </a:p>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multigraph</a:t>
            </a:r>
            <a:r>
              <a:rPr lang="en-GB"/>
              <a:t> is a graph that supports multiple distinct edges between a pair of nodes, whereas ordinarily there can be at most one edge between any pair or nodes. </a:t>
            </a:r>
            <a:endParaRPr/>
          </a:p>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hypergraph</a:t>
            </a:r>
            <a:r>
              <a:rPr lang="en-GB"/>
              <a:t> is a graph where a single edge may connect more than two nodes, whereas ordinarily an edge connects exactly two nodes.</a:t>
            </a:r>
            <a:endParaRPr/>
          </a:p>
        </p:txBody>
      </p:sp>
      <p:sp>
        <p:nvSpPr>
          <p:cNvPr id="369" name="Google Shape;369;p48"/>
          <p:cNvSpPr/>
          <p:nvPr/>
        </p:nvSpPr>
        <p:spPr>
          <a:xfrm>
            <a:off x="1114425" y="38785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3"/>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is a database?</a:t>
            </a:r>
            <a:endParaRPr/>
          </a:p>
        </p:txBody>
      </p:sp>
      <p:sp>
        <p:nvSpPr>
          <p:cNvPr id="94" name="Google Shape;94;p13"/>
          <p:cNvSpPr txBox="1"/>
          <p:nvPr>
            <p:ph idx="1" type="body"/>
          </p:nvPr>
        </p:nvSpPr>
        <p:spPr>
          <a:xfrm>
            <a:off x="1622000" y="1152475"/>
            <a:ext cx="72102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A </a:t>
            </a:r>
            <a:r>
              <a:rPr b="1" lang="en-GB">
                <a:latin typeface="Cormorant Garamond"/>
                <a:ea typeface="Cormorant Garamond"/>
                <a:cs typeface="Cormorant Garamond"/>
                <a:sym typeface="Cormorant Garamond"/>
              </a:rPr>
              <a:t>database</a:t>
            </a:r>
            <a:r>
              <a:rPr lang="en-GB"/>
              <a:t> is a collection of data organized in such a way that a computer can efficiently store and retrieve data</a:t>
            </a:r>
            <a:endParaRPr/>
          </a:p>
          <a:p>
            <a:pPr indent="-317500" lvl="1" marL="914400" rtl="0" algn="l">
              <a:spcBef>
                <a:spcPts val="0"/>
              </a:spcBef>
              <a:spcAft>
                <a:spcPts val="0"/>
              </a:spcAft>
              <a:buSzPts val="1400"/>
              <a:buChar char="○"/>
            </a:pPr>
            <a:r>
              <a:rPr lang="en-GB"/>
              <a:t>A repository of data that is logically related</a:t>
            </a:r>
            <a:endParaRPr/>
          </a:p>
          <a:p>
            <a:pPr indent="-342900" lvl="0" marL="457200" rtl="0" algn="l">
              <a:spcBef>
                <a:spcPts val="0"/>
              </a:spcBef>
              <a:spcAft>
                <a:spcPts val="0"/>
              </a:spcAft>
              <a:buSzPts val="1800"/>
              <a:buChar char="●"/>
            </a:pPr>
            <a:r>
              <a:rPr lang="en-GB"/>
              <a:t>A database is created and maintained using a general-purpose piece of software called a database management system (</a:t>
            </a:r>
            <a:r>
              <a:rPr b="1" lang="en-GB">
                <a:latin typeface="Cormorant Garamond"/>
                <a:ea typeface="Cormorant Garamond"/>
                <a:cs typeface="Cormorant Garamond"/>
                <a:sym typeface="Cormorant Garamond"/>
              </a:rPr>
              <a:t>DBMS</a:t>
            </a:r>
            <a:r>
              <a:rPr lang="en-GB"/>
              <a:t>)</a:t>
            </a:r>
            <a:endParaRPr/>
          </a:p>
        </p:txBody>
      </p:sp>
      <p:sp>
        <p:nvSpPr>
          <p:cNvPr id="95" name="Google Shape;95;p13"/>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graph database model</a:t>
            </a:r>
            <a:endParaRPr/>
          </a:p>
        </p:txBody>
      </p:sp>
      <p:sp>
        <p:nvSpPr>
          <p:cNvPr id="375" name="Google Shape;375;p49"/>
          <p:cNvSpPr txBox="1"/>
          <p:nvPr>
            <p:ph idx="1" type="body"/>
          </p:nvPr>
        </p:nvSpPr>
        <p:spPr>
          <a:xfrm>
            <a:off x="1622000" y="1228675"/>
            <a:ext cx="7105800" cy="3481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The most common graph databases are founded on three basic structures:</a:t>
            </a:r>
            <a:endParaRPr/>
          </a:p>
          <a:p>
            <a:pPr indent="-342900" lvl="0" marL="457200" rtl="0" algn="l">
              <a:spcBef>
                <a:spcPts val="1200"/>
              </a:spcBef>
              <a:spcAft>
                <a:spcPts val="0"/>
              </a:spcAft>
              <a:buSzPts val="1800"/>
              <a:buChar char="●"/>
            </a:pPr>
            <a:r>
              <a:rPr lang="en-GB"/>
              <a:t>Nodes are used to represent entities in a domain. Nodes are approximately equivalent to a record or a tuple in a relational database. </a:t>
            </a:r>
            <a:endParaRPr/>
          </a:p>
          <a:p>
            <a:pPr indent="-342900" lvl="0" marL="457200" rtl="0" algn="l">
              <a:spcBef>
                <a:spcPts val="0"/>
              </a:spcBef>
              <a:spcAft>
                <a:spcPts val="0"/>
              </a:spcAft>
              <a:buSzPts val="1800"/>
              <a:buChar char="●"/>
            </a:pPr>
            <a:r>
              <a:rPr lang="en-GB"/>
              <a:t>Edges are used to represent relationships between entities. Edges are central to the difference between graph and relational databases. The relational model contains no comparable structure.</a:t>
            </a:r>
            <a:endParaRPr/>
          </a:p>
          <a:p>
            <a:pPr indent="-342900" lvl="0" marL="457200" rtl="0" algn="l">
              <a:spcBef>
                <a:spcPts val="0"/>
              </a:spcBef>
              <a:spcAft>
                <a:spcPts val="0"/>
              </a:spcAft>
              <a:buSzPts val="1800"/>
              <a:buChar char="●"/>
            </a:pPr>
            <a:r>
              <a:rPr b="1" lang="en-GB">
                <a:latin typeface="Cormorant Garamond"/>
                <a:ea typeface="Cormorant Garamond"/>
                <a:cs typeface="Cormorant Garamond"/>
                <a:sym typeface="Cormorant Garamond"/>
              </a:rPr>
              <a:t>Properties</a:t>
            </a:r>
            <a:r>
              <a:rPr lang="en-GB"/>
              <a:t> are data associated with nodes or edges. Properties are akin to attribute values in relational databases.</a:t>
            </a:r>
            <a:endParaRPr/>
          </a:p>
        </p:txBody>
      </p:sp>
      <p:sp>
        <p:nvSpPr>
          <p:cNvPr id="376" name="Google Shape;376;p49"/>
          <p:cNvSpPr/>
          <p:nvPr/>
        </p:nvSpPr>
        <p:spPr>
          <a:xfrm>
            <a:off x="1114425" y="38785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0"/>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Example graph database</a:t>
            </a:r>
            <a:endParaRPr/>
          </a:p>
        </p:txBody>
      </p:sp>
      <p:pic>
        <p:nvPicPr>
          <p:cNvPr id="382" name="Google Shape;382;p50"/>
          <p:cNvPicPr preferRelativeResize="0"/>
          <p:nvPr/>
        </p:nvPicPr>
        <p:blipFill>
          <a:blip r:embed="rId3">
            <a:alphaModFix/>
          </a:blip>
          <a:stretch>
            <a:fillRect/>
          </a:stretch>
        </p:blipFill>
        <p:spPr>
          <a:xfrm>
            <a:off x="2940550" y="1101125"/>
            <a:ext cx="4594324" cy="358707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type="title"/>
          </p:nvPr>
        </p:nvSpPr>
        <p:spPr>
          <a:xfrm>
            <a:off x="1621775" y="445025"/>
            <a:ext cx="72102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a:t>
            </a:r>
            <a:r>
              <a:rPr lang="en-GB"/>
              <a:t>raph database design</a:t>
            </a:r>
            <a:endParaRPr/>
          </a:p>
        </p:txBody>
      </p:sp>
      <p:sp>
        <p:nvSpPr>
          <p:cNvPr id="388" name="Google Shape;388;p51"/>
          <p:cNvSpPr txBox="1"/>
          <p:nvPr>
            <p:ph idx="1" type="body"/>
          </p:nvPr>
        </p:nvSpPr>
        <p:spPr>
          <a:xfrm>
            <a:off x="1622000" y="1228675"/>
            <a:ext cx="7105800" cy="3481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T</a:t>
            </a:r>
            <a:r>
              <a:rPr lang="en-GB"/>
              <a:t>he first step in designing a graph database is, again, designing the E-R model</a:t>
            </a:r>
            <a:endParaRPr/>
          </a:p>
          <a:p>
            <a:pPr indent="-342900" lvl="0" marL="457200" rtl="0" algn="l">
              <a:spcBef>
                <a:spcPts val="0"/>
              </a:spcBef>
              <a:spcAft>
                <a:spcPts val="0"/>
              </a:spcAft>
              <a:buSzPts val="1800"/>
              <a:buChar char="●"/>
            </a:pPr>
            <a:r>
              <a:rPr lang="en-GB"/>
              <a:t>The next step is to again translate that model into a database scheme</a:t>
            </a:r>
            <a:endParaRPr/>
          </a:p>
          <a:p>
            <a:pPr indent="-342900" lvl="0" marL="457200" rtl="0" algn="l">
              <a:spcBef>
                <a:spcPts val="0"/>
              </a:spcBef>
              <a:spcAft>
                <a:spcPts val="0"/>
              </a:spcAft>
              <a:buSzPts val="1800"/>
              <a:buChar char="●"/>
            </a:pPr>
            <a:r>
              <a:rPr lang="en-GB"/>
              <a:t>Some natural mappings immediately suggest themselves as a first pass, namely:</a:t>
            </a:r>
            <a:endParaRPr/>
          </a:p>
          <a:p>
            <a:pPr indent="-317500" lvl="1" marL="914400" rtl="0" algn="l">
              <a:spcBef>
                <a:spcPts val="0"/>
              </a:spcBef>
              <a:spcAft>
                <a:spcPts val="0"/>
              </a:spcAft>
              <a:buSzPts val="1400"/>
              <a:buChar char="○"/>
            </a:pPr>
            <a:r>
              <a:rPr lang="en-GB"/>
              <a:t>each entity in the E-R model maps to a set of nodes in the graph database;</a:t>
            </a:r>
            <a:endParaRPr/>
          </a:p>
          <a:p>
            <a:pPr indent="-317500" lvl="1" marL="914400" rtl="0" algn="l">
              <a:spcBef>
                <a:spcPts val="0"/>
              </a:spcBef>
              <a:spcAft>
                <a:spcPts val="0"/>
              </a:spcAft>
              <a:buSzPts val="1400"/>
              <a:buChar char="○"/>
            </a:pPr>
            <a:r>
              <a:rPr lang="en-GB"/>
              <a:t>each attribute in the E-R model maps a property found on each corresponding node;</a:t>
            </a:r>
            <a:endParaRPr/>
          </a:p>
          <a:p>
            <a:pPr indent="-317500" lvl="1" marL="914400" rtl="0" algn="l">
              <a:spcBef>
                <a:spcPts val="0"/>
              </a:spcBef>
              <a:spcAft>
                <a:spcPts val="0"/>
              </a:spcAft>
              <a:buSzPts val="1400"/>
              <a:buChar char="○"/>
            </a:pPr>
            <a:r>
              <a:rPr lang="en-GB"/>
              <a:t>each relationship maps to a set of edges connecting corresponding nodes.  </a:t>
            </a:r>
            <a:endParaRPr/>
          </a:p>
          <a:p>
            <a:pPr indent="-342900" lvl="0" marL="457200" rtl="0" algn="l">
              <a:spcBef>
                <a:spcPts val="0"/>
              </a:spcBef>
              <a:spcAft>
                <a:spcPts val="0"/>
              </a:spcAft>
              <a:buSzPts val="1800"/>
              <a:buChar char="●"/>
            </a:pPr>
            <a:r>
              <a:rPr lang="en-GB"/>
              <a:t>Unlike a relational database, a graph database does not usually require primary keys to be identified from the conceptual model. </a:t>
            </a:r>
            <a:endParaRPr/>
          </a:p>
        </p:txBody>
      </p:sp>
      <p:sp>
        <p:nvSpPr>
          <p:cNvPr id="389" name="Google Shape;389;p51"/>
          <p:cNvSpPr/>
          <p:nvPr/>
        </p:nvSpPr>
        <p:spPr>
          <a:xfrm>
            <a:off x="1114425" y="38785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2"/>
          <p:cNvSpPr txBox="1"/>
          <p:nvPr>
            <p:ph type="title"/>
          </p:nvPr>
        </p:nvSpPr>
        <p:spPr>
          <a:xfrm>
            <a:off x="1684050" y="526350"/>
            <a:ext cx="7116000" cy="40908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t/>
            </a:r>
            <a:endParaRPr/>
          </a:p>
          <a:p>
            <a:pPr indent="0" lvl="0" marL="0" rtl="0" algn="r">
              <a:spcBef>
                <a:spcPts val="0"/>
              </a:spcBef>
              <a:spcAft>
                <a:spcPts val="0"/>
              </a:spcAft>
              <a:buNone/>
            </a:pPr>
            <a:r>
              <a:rPr lang="en-GB"/>
              <a:t>Acknowledgments</a:t>
            </a:r>
            <a:endParaRPr/>
          </a:p>
        </p:txBody>
      </p:sp>
      <p:sp>
        <p:nvSpPr>
          <p:cNvPr id="395" name="Google Shape;395;p52"/>
          <p:cNvSpPr txBox="1"/>
          <p:nvPr/>
        </p:nvSpPr>
        <p:spPr>
          <a:xfrm>
            <a:off x="428625" y="1785950"/>
            <a:ext cx="411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lt2"/>
              </a:solidFill>
              <a:latin typeface="Cormorant Garamond Medium"/>
              <a:ea typeface="Cormorant Garamond Medium"/>
              <a:cs typeface="Cormorant Garamond Medium"/>
              <a:sym typeface="Cormorant Garamond Medium"/>
            </a:endParaRPr>
          </a:p>
        </p:txBody>
      </p:sp>
      <p:sp>
        <p:nvSpPr>
          <p:cNvPr id="396" name="Google Shape;396;p52"/>
          <p:cNvSpPr txBox="1"/>
          <p:nvPr/>
        </p:nvSpPr>
        <p:spPr>
          <a:xfrm>
            <a:off x="2357550" y="3028950"/>
            <a:ext cx="6442500" cy="1015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800">
                <a:solidFill>
                  <a:schemeClr val="lt1"/>
                </a:solidFill>
                <a:latin typeface="Cormorant Garamond Medium"/>
                <a:ea typeface="Cormorant Garamond Medium"/>
                <a:cs typeface="Cormorant Garamond Medium"/>
                <a:sym typeface="Cormorant Garamond Medium"/>
              </a:rPr>
              <a:t>Book website: </a:t>
            </a:r>
            <a:r>
              <a:rPr lang="en-GB" sz="1800" u="sng">
                <a:solidFill>
                  <a:schemeClr val="lt1"/>
                </a:solidFill>
                <a:latin typeface="Cormorant Garamond Medium"/>
                <a:ea typeface="Cormorant Garamond Medium"/>
                <a:cs typeface="Cormorant Garamond Medium"/>
                <a:sym typeface="Cormorant Garamond Medium"/>
                <a:hlinkClick r:id="rId3">
                  <a:extLst>
                    <a:ext uri="{A12FA001-AC4F-418D-AE19-62706E023703}">
                      <ahyp:hlinkClr val="tx"/>
                    </a:ext>
                  </a:extLst>
                </a:hlinkClick>
              </a:rPr>
              <a:t>http://gisacp.duckham.org</a:t>
            </a:r>
            <a:r>
              <a:rPr lang="en-GB" sz="1800">
                <a:solidFill>
                  <a:schemeClr val="lt1"/>
                </a:solidFill>
                <a:latin typeface="Cormorant Garamond Medium"/>
                <a:ea typeface="Cormorant Garamond Medium"/>
                <a:cs typeface="Cormorant Garamond Medium"/>
                <a:sym typeface="Cormorant Garamond Medium"/>
              </a:rPr>
              <a:t> </a:t>
            </a:r>
            <a:br>
              <a:rPr lang="en-GB" sz="1800">
                <a:solidFill>
                  <a:schemeClr val="lt1"/>
                </a:solidFill>
                <a:latin typeface="Cormorant Garamond Medium"/>
                <a:ea typeface="Cormorant Garamond Medium"/>
                <a:cs typeface="Cormorant Garamond Medium"/>
                <a:sym typeface="Cormorant Garamond Medium"/>
              </a:rPr>
            </a:br>
            <a:r>
              <a:rPr lang="en-GB" sz="1800">
                <a:solidFill>
                  <a:schemeClr val="lt1"/>
                </a:solidFill>
                <a:latin typeface="Cormorant Garamond Medium"/>
                <a:ea typeface="Cormorant Garamond Medium"/>
                <a:cs typeface="Cormorant Garamond Medium"/>
                <a:sym typeface="Cormorant Garamond Medium"/>
              </a:rPr>
              <a:t>All images: GIS: A Computing Perspective 3e, unless otherwise stated </a:t>
            </a:r>
            <a:endParaRPr sz="1800">
              <a:solidFill>
                <a:schemeClr val="lt1"/>
              </a:solidFill>
              <a:latin typeface="Cormorant Garamond Medium"/>
              <a:ea typeface="Cormorant Garamond Medium"/>
              <a:cs typeface="Cormorant Garamond Medium"/>
              <a:sym typeface="Cormorant Garamond Medium"/>
            </a:endParaRPr>
          </a:p>
          <a:p>
            <a:pPr indent="0" lvl="0" marL="0" rtl="0" algn="r">
              <a:spcBef>
                <a:spcPts val="0"/>
              </a:spcBef>
              <a:spcAft>
                <a:spcPts val="0"/>
              </a:spcAft>
              <a:buNone/>
            </a:pPr>
            <a:r>
              <a:rPr lang="en-GB" sz="1800">
                <a:solidFill>
                  <a:schemeClr val="lt1"/>
                </a:solidFill>
                <a:latin typeface="Cormorant Garamond Medium"/>
                <a:ea typeface="Cormorant Garamond Medium"/>
                <a:cs typeface="Cormorant Garamond Medium"/>
                <a:sym typeface="Cormorant Garamond Medium"/>
              </a:rPr>
              <a:t>Artwork: Lou Bloomer</a:t>
            </a:r>
            <a:endParaRPr sz="1800">
              <a:solidFill>
                <a:schemeClr val="lt1"/>
              </a:solidFill>
              <a:latin typeface="Cormorant Garamond Medium"/>
              <a:ea typeface="Cormorant Garamond Medium"/>
              <a:cs typeface="Cormorant Garamond Medium"/>
              <a:sym typeface="Cormorant Garamon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database approach</a:t>
            </a:r>
            <a:endParaRPr/>
          </a:p>
        </p:txBody>
      </p:sp>
      <p:sp>
        <p:nvSpPr>
          <p:cNvPr id="101" name="Google Shape;101;p14"/>
          <p:cNvSpPr txBox="1"/>
          <p:nvPr>
            <p:ph idx="1" type="body"/>
          </p:nvPr>
        </p:nvSpPr>
        <p:spPr>
          <a:xfrm>
            <a:off x="1644650" y="1152475"/>
            <a:ext cx="34719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Before databases, computers were primarily used to convert data between different formats</a:t>
            </a:r>
            <a:endParaRPr/>
          </a:p>
          <a:p>
            <a:pPr indent="-304800" lvl="1" marL="914400" rtl="0" algn="l">
              <a:spcBef>
                <a:spcPts val="0"/>
              </a:spcBef>
              <a:spcAft>
                <a:spcPts val="0"/>
              </a:spcAft>
              <a:buSzPts val="1200"/>
              <a:buChar char="○"/>
            </a:pPr>
            <a:r>
              <a:rPr lang="en-GB"/>
              <a:t>“The computer as a giant calculator”</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GB"/>
              <a:t>Databases treat computers as useful repositories of data</a:t>
            </a:r>
            <a:endParaRPr/>
          </a:p>
          <a:p>
            <a:pPr indent="-304800" lvl="1" marL="914400" rtl="0" algn="l">
              <a:spcBef>
                <a:spcPts val="0"/>
              </a:spcBef>
              <a:spcAft>
                <a:spcPts val="0"/>
              </a:spcAft>
              <a:buSzPts val="1200"/>
              <a:buChar char="○"/>
            </a:pPr>
            <a:r>
              <a:rPr lang="en-GB"/>
              <a:t>“The computer as data repository”</a:t>
            </a:r>
            <a:endParaRPr/>
          </a:p>
          <a:p>
            <a:pPr indent="-317500" lvl="0" marL="457200" rtl="0" algn="l">
              <a:spcBef>
                <a:spcPts val="0"/>
              </a:spcBef>
              <a:spcAft>
                <a:spcPts val="0"/>
              </a:spcAft>
              <a:buSzPts val="1400"/>
              <a:buChar char="●"/>
            </a:pPr>
            <a:r>
              <a:rPr lang="en-GB"/>
              <a:t>Most applications (including GIS) require a balance of processing and storage</a:t>
            </a:r>
            <a:endParaRPr/>
          </a:p>
        </p:txBody>
      </p:sp>
      <p:pic>
        <p:nvPicPr>
          <p:cNvPr id="102" name="Google Shape;102;p14"/>
          <p:cNvPicPr preferRelativeResize="0"/>
          <p:nvPr/>
        </p:nvPicPr>
        <p:blipFill>
          <a:blip r:embed="rId3">
            <a:alphaModFix/>
          </a:blip>
          <a:stretch>
            <a:fillRect/>
          </a:stretch>
        </p:blipFill>
        <p:spPr>
          <a:xfrm>
            <a:off x="5443000" y="2604727"/>
            <a:ext cx="2790149" cy="2018400"/>
          </a:xfrm>
          <a:prstGeom prst="rect">
            <a:avLst/>
          </a:prstGeom>
          <a:noFill/>
          <a:ln>
            <a:noFill/>
          </a:ln>
        </p:spPr>
      </p:pic>
      <p:pic>
        <p:nvPicPr>
          <p:cNvPr id="103" name="Google Shape;103;p14"/>
          <p:cNvPicPr preferRelativeResize="0"/>
          <p:nvPr/>
        </p:nvPicPr>
        <p:blipFill>
          <a:blip r:embed="rId4">
            <a:alphaModFix/>
          </a:blip>
          <a:stretch>
            <a:fillRect/>
          </a:stretch>
        </p:blipFill>
        <p:spPr>
          <a:xfrm>
            <a:off x="5384812" y="831625"/>
            <a:ext cx="3001126" cy="1536675"/>
          </a:xfrm>
          <a:prstGeom prst="rect">
            <a:avLst/>
          </a:prstGeom>
          <a:noFill/>
          <a:ln>
            <a:noFill/>
          </a:ln>
        </p:spPr>
      </p:pic>
      <p:sp>
        <p:nvSpPr>
          <p:cNvPr id="104" name="Google Shape;104;p14"/>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5"/>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a:t>
            </a:r>
            <a:r>
              <a:rPr lang="en-GB"/>
              <a:t>atabases in a nutshell</a:t>
            </a:r>
            <a:endParaRPr/>
          </a:p>
        </p:txBody>
      </p:sp>
      <p:sp>
        <p:nvSpPr>
          <p:cNvPr id="110" name="Google Shape;110;p15"/>
          <p:cNvSpPr txBox="1"/>
          <p:nvPr>
            <p:ph idx="1" type="body"/>
          </p:nvPr>
        </p:nvSpPr>
        <p:spPr>
          <a:xfrm>
            <a:off x="1644650" y="1753675"/>
            <a:ext cx="3471900" cy="2434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Reliability</a:t>
            </a:r>
            <a:endParaRPr/>
          </a:p>
          <a:p>
            <a:pPr indent="-317500" lvl="0" marL="457200" rtl="0" algn="l">
              <a:spcBef>
                <a:spcPts val="0"/>
              </a:spcBef>
              <a:spcAft>
                <a:spcPts val="0"/>
              </a:spcAft>
              <a:buSzPts val="1400"/>
              <a:buChar char="●"/>
            </a:pPr>
            <a:r>
              <a:rPr lang="en-GB"/>
              <a:t>Integrity</a:t>
            </a:r>
            <a:endParaRPr/>
          </a:p>
          <a:p>
            <a:pPr indent="-317500" lvl="0" marL="457200" rtl="0" algn="l">
              <a:spcBef>
                <a:spcPts val="0"/>
              </a:spcBef>
              <a:spcAft>
                <a:spcPts val="0"/>
              </a:spcAft>
              <a:buSzPts val="1400"/>
              <a:buChar char="●"/>
            </a:pPr>
            <a:r>
              <a:rPr lang="en-GB"/>
              <a:t>Security</a:t>
            </a:r>
            <a:endParaRPr/>
          </a:p>
          <a:p>
            <a:pPr indent="-317500" lvl="0" marL="457200" rtl="0" algn="l">
              <a:spcBef>
                <a:spcPts val="0"/>
              </a:spcBef>
              <a:spcAft>
                <a:spcPts val="0"/>
              </a:spcAft>
              <a:buSzPts val="1400"/>
              <a:buChar char="●"/>
            </a:pPr>
            <a:r>
              <a:rPr lang="en-GB"/>
              <a:t>User views</a:t>
            </a:r>
            <a:endParaRPr/>
          </a:p>
          <a:p>
            <a:pPr indent="-317500" lvl="0" marL="457200" rtl="0" algn="l">
              <a:spcBef>
                <a:spcPts val="0"/>
              </a:spcBef>
              <a:spcAft>
                <a:spcPts val="0"/>
              </a:spcAft>
              <a:buSzPts val="1400"/>
              <a:buChar char="●"/>
            </a:pPr>
            <a:r>
              <a:rPr lang="en-GB"/>
              <a:t>User interface</a:t>
            </a:r>
            <a:endParaRPr/>
          </a:p>
        </p:txBody>
      </p:sp>
      <p:sp>
        <p:nvSpPr>
          <p:cNvPr id="111" name="Google Shape;111;p15"/>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sp>
        <p:nvSpPr>
          <p:cNvPr id="112" name="Google Shape;112;p15"/>
          <p:cNvSpPr txBox="1"/>
          <p:nvPr>
            <p:ph idx="2" type="body"/>
          </p:nvPr>
        </p:nvSpPr>
        <p:spPr>
          <a:xfrm>
            <a:off x="5360175" y="1753675"/>
            <a:ext cx="3471900" cy="24342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Data independence</a:t>
            </a:r>
            <a:endParaRPr/>
          </a:p>
          <a:p>
            <a:pPr indent="-317500" lvl="0" marL="457200" rtl="0" algn="l">
              <a:spcBef>
                <a:spcPts val="0"/>
              </a:spcBef>
              <a:spcAft>
                <a:spcPts val="0"/>
              </a:spcAft>
              <a:buSzPts val="1400"/>
              <a:buChar char="●"/>
            </a:pPr>
            <a:r>
              <a:rPr lang="en-GB"/>
              <a:t>Self-describing</a:t>
            </a:r>
            <a:endParaRPr/>
          </a:p>
          <a:p>
            <a:pPr indent="-317500" lvl="0" marL="457200" rtl="0" algn="l">
              <a:spcBef>
                <a:spcPts val="0"/>
              </a:spcBef>
              <a:spcAft>
                <a:spcPts val="0"/>
              </a:spcAft>
              <a:buSzPts val="1400"/>
              <a:buChar char="●"/>
            </a:pPr>
            <a:r>
              <a:rPr lang="en-GB"/>
              <a:t>Concurrency</a:t>
            </a:r>
            <a:endParaRPr/>
          </a:p>
          <a:p>
            <a:pPr indent="-317500" lvl="0" marL="457200" rtl="0" algn="l">
              <a:spcBef>
                <a:spcPts val="0"/>
              </a:spcBef>
              <a:spcAft>
                <a:spcPts val="0"/>
              </a:spcAft>
              <a:buSzPts val="1400"/>
              <a:buChar char="●"/>
            </a:pPr>
            <a:r>
              <a:rPr lang="en-GB"/>
              <a:t>Distributed capabilities</a:t>
            </a:r>
            <a:endParaRPr/>
          </a:p>
          <a:p>
            <a:pPr indent="-317500" lvl="0" marL="457200" rtl="0" algn="l">
              <a:spcBef>
                <a:spcPts val="0"/>
              </a:spcBef>
              <a:spcAft>
                <a:spcPts val="0"/>
              </a:spcAft>
              <a:buSzPts val="1400"/>
              <a:buChar char="●"/>
            </a:pPr>
            <a:r>
              <a:rPr lang="en-GB"/>
              <a:t>High performance</a:t>
            </a:r>
            <a:endParaRPr/>
          </a:p>
        </p:txBody>
      </p:sp>
      <p:sp>
        <p:nvSpPr>
          <p:cNvPr id="113" name="Google Shape;113;p15"/>
          <p:cNvSpPr txBox="1"/>
          <p:nvPr>
            <p:ph idx="1" type="body"/>
          </p:nvPr>
        </p:nvSpPr>
        <p:spPr>
          <a:xfrm>
            <a:off x="1622000" y="1152475"/>
            <a:ext cx="7210200" cy="80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t>In order to be effective, databases must offer the following functions:</a:t>
            </a:r>
            <a:endParaRPr sz="1500"/>
          </a:p>
        </p:txBody>
      </p:sp>
      <p:sp>
        <p:nvSpPr>
          <p:cNvPr id="114" name="Google Shape;114;p15"/>
          <p:cNvSpPr txBox="1"/>
          <p:nvPr>
            <p:ph idx="1" type="body"/>
          </p:nvPr>
        </p:nvSpPr>
        <p:spPr>
          <a:xfrm>
            <a:off x="1622000" y="3438475"/>
            <a:ext cx="7210200" cy="80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500"/>
              <a:t>All these functions are managed by the DBMS</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6"/>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Nutty Nuggets #1</a:t>
            </a:r>
            <a:endParaRPr/>
          </a:p>
        </p:txBody>
      </p:sp>
      <p:sp>
        <p:nvSpPr>
          <p:cNvPr id="120" name="Google Shape;120;p16"/>
          <p:cNvSpPr txBox="1"/>
          <p:nvPr>
            <p:ph idx="1" type="body"/>
          </p:nvPr>
        </p:nvSpPr>
        <p:spPr>
          <a:xfrm>
            <a:off x="1644650" y="1152475"/>
            <a:ext cx="38271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GB"/>
              <a:t>We might write a program to organize the stock for the “Nutty Nuggets” dinner kit company</a:t>
            </a:r>
            <a:endParaRPr/>
          </a:p>
        </p:txBody>
      </p:sp>
      <p:sp>
        <p:nvSpPr>
          <p:cNvPr id="121" name="Google Shape;121;p16"/>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122" name="Google Shape;122;p16"/>
          <p:cNvPicPr preferRelativeResize="0"/>
          <p:nvPr/>
        </p:nvPicPr>
        <p:blipFill>
          <a:blip r:embed="rId3">
            <a:alphaModFix/>
          </a:blip>
          <a:stretch>
            <a:fillRect/>
          </a:stretch>
        </p:blipFill>
        <p:spPr>
          <a:xfrm>
            <a:off x="2283900" y="2253075"/>
            <a:ext cx="6177476" cy="227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Nutty Nuggets #2</a:t>
            </a:r>
            <a:endParaRPr/>
          </a:p>
        </p:txBody>
      </p:sp>
      <p:sp>
        <p:nvSpPr>
          <p:cNvPr id="128" name="Google Shape;128;p17"/>
          <p:cNvSpPr txBox="1"/>
          <p:nvPr>
            <p:ph idx="1" type="body"/>
          </p:nvPr>
        </p:nvSpPr>
        <p:spPr>
          <a:xfrm>
            <a:off x="1644650" y="1152475"/>
            <a:ext cx="3471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GB"/>
              <a:t>As time continues, this program will become more complex, offering more functions </a:t>
            </a:r>
            <a:endParaRPr/>
          </a:p>
        </p:txBody>
      </p:sp>
      <p:sp>
        <p:nvSpPr>
          <p:cNvPr id="129" name="Google Shape;129;p17"/>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130" name="Google Shape;130;p17"/>
          <p:cNvPicPr preferRelativeResize="0"/>
          <p:nvPr/>
        </p:nvPicPr>
        <p:blipFill>
          <a:blip r:embed="rId3">
            <a:alphaModFix/>
          </a:blip>
          <a:stretch>
            <a:fillRect/>
          </a:stretch>
        </p:blipFill>
        <p:spPr>
          <a:xfrm>
            <a:off x="4696325" y="1346375"/>
            <a:ext cx="3423575" cy="2937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8"/>
          <p:cNvSpPr txBox="1"/>
          <p:nvPr>
            <p:ph type="title"/>
          </p:nvPr>
        </p:nvSpPr>
        <p:spPr>
          <a:xfrm>
            <a:off x="1614975" y="445025"/>
            <a:ext cx="72171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Nutty Nuggets #3</a:t>
            </a:r>
            <a:endParaRPr/>
          </a:p>
        </p:txBody>
      </p:sp>
      <p:sp>
        <p:nvSpPr>
          <p:cNvPr id="136" name="Google Shape;136;p18"/>
          <p:cNvSpPr txBox="1"/>
          <p:nvPr>
            <p:ph idx="1" type="body"/>
          </p:nvPr>
        </p:nvSpPr>
        <p:spPr>
          <a:xfrm>
            <a:off x="1644650" y="1152475"/>
            <a:ext cx="28002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7500" lvl="0" marL="457200" rtl="0" algn="l">
              <a:spcBef>
                <a:spcPts val="1200"/>
              </a:spcBef>
              <a:spcAft>
                <a:spcPts val="0"/>
              </a:spcAft>
              <a:buSzPts val="1400"/>
              <a:buChar char="●"/>
            </a:pPr>
            <a:r>
              <a:rPr lang="en-GB"/>
              <a:t>Key problems with the previous approach are:</a:t>
            </a:r>
            <a:endParaRPr/>
          </a:p>
          <a:p>
            <a:pPr indent="-304800" lvl="1" marL="914400" rtl="0" algn="l">
              <a:spcBef>
                <a:spcPts val="0"/>
              </a:spcBef>
              <a:spcAft>
                <a:spcPts val="0"/>
              </a:spcAft>
              <a:buSzPts val="1200"/>
              <a:buChar char="○"/>
            </a:pPr>
            <a:r>
              <a:rPr lang="en-GB"/>
              <a:t>Loss of integrity</a:t>
            </a:r>
            <a:endParaRPr/>
          </a:p>
          <a:p>
            <a:pPr indent="-304800" lvl="1" marL="914400" rtl="0" algn="l">
              <a:spcBef>
                <a:spcPts val="0"/>
              </a:spcBef>
              <a:spcAft>
                <a:spcPts val="0"/>
              </a:spcAft>
              <a:buSzPts val="1200"/>
              <a:buChar char="○"/>
            </a:pPr>
            <a:r>
              <a:rPr lang="en-GB"/>
              <a:t>Loss of independence</a:t>
            </a:r>
            <a:endParaRPr/>
          </a:p>
          <a:p>
            <a:pPr indent="-304800" lvl="1" marL="914400" rtl="0" algn="l">
              <a:spcBef>
                <a:spcPts val="0"/>
              </a:spcBef>
              <a:spcAft>
                <a:spcPts val="0"/>
              </a:spcAft>
              <a:buSzPts val="1200"/>
              <a:buChar char="○"/>
            </a:pPr>
            <a:r>
              <a:rPr lang="en-GB"/>
              <a:t>Loss of security</a:t>
            </a:r>
            <a:endParaRPr/>
          </a:p>
          <a:p>
            <a:pPr indent="-317500" lvl="0" marL="457200" rtl="0" algn="l">
              <a:spcBef>
                <a:spcPts val="0"/>
              </a:spcBef>
              <a:spcAft>
                <a:spcPts val="0"/>
              </a:spcAft>
              <a:buSzPts val="1400"/>
              <a:buChar char="●"/>
            </a:pPr>
            <a:r>
              <a:rPr lang="en-GB"/>
              <a:t>Stage 3, the database, solves these problems</a:t>
            </a:r>
            <a:endParaRPr/>
          </a:p>
        </p:txBody>
      </p:sp>
      <p:sp>
        <p:nvSpPr>
          <p:cNvPr id="137" name="Google Shape;137;p18"/>
          <p:cNvSpPr/>
          <p:nvPr/>
        </p:nvSpPr>
        <p:spPr>
          <a:xfrm>
            <a:off x="1114425" y="2278300"/>
            <a:ext cx="129000" cy="129000"/>
          </a:xfrm>
          <a:prstGeom prst="ellipse">
            <a:avLst/>
          </a:prstGeom>
          <a:solidFill>
            <a:srgbClr val="30216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morant Garamond Medium"/>
              <a:ea typeface="Cormorant Garamond Medium"/>
              <a:cs typeface="Cormorant Garamond Medium"/>
              <a:sym typeface="Cormorant Garamond Medium"/>
            </a:endParaRPr>
          </a:p>
        </p:txBody>
      </p:sp>
      <p:pic>
        <p:nvPicPr>
          <p:cNvPr id="138" name="Google Shape;138;p18"/>
          <p:cNvPicPr preferRelativeResize="0"/>
          <p:nvPr/>
        </p:nvPicPr>
        <p:blipFill>
          <a:blip r:embed="rId3">
            <a:alphaModFix/>
          </a:blip>
          <a:stretch>
            <a:fillRect/>
          </a:stretch>
        </p:blipFill>
        <p:spPr>
          <a:xfrm>
            <a:off x="3740675" y="1493075"/>
            <a:ext cx="5041476" cy="253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ISACP3e">
  <a:themeElements>
    <a:clrScheme name="Plum">
      <a:dk1>
        <a:srgbClr val="6C40F5"/>
      </a:dk1>
      <a:lt1>
        <a:srgbClr val="FFFFFF"/>
      </a:lt1>
      <a:dk2>
        <a:srgbClr val="000000"/>
      </a:dk2>
      <a:lt2>
        <a:srgbClr val="7F7F7F"/>
      </a:lt2>
      <a:accent1>
        <a:srgbClr val="333333"/>
      </a:accent1>
      <a:accent2>
        <a:srgbClr val="711D4D"/>
      </a:accent2>
      <a:accent3>
        <a:srgbClr val="302161"/>
      </a:accent3>
      <a:accent4>
        <a:srgbClr val="916AA6"/>
      </a:accent4>
      <a:accent5>
        <a:srgbClr val="C87CA7"/>
      </a:accent5>
      <a:accent6>
        <a:srgbClr val="7F72AB"/>
      </a:accent6>
      <a:hlink>
        <a:srgbClr val="3E3EA1"/>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